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5" r:id="rId3"/>
    <p:sldId id="304" r:id="rId4"/>
    <p:sldId id="305" r:id="rId5"/>
    <p:sldId id="303" r:id="rId6"/>
    <p:sldId id="29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6" r:id="rId45"/>
    <p:sldId id="297" r:id="rId46"/>
    <p:sldId id="298" r:id="rId47"/>
    <p:sldId id="299" r:id="rId48"/>
    <p:sldId id="300" r:id="rId49"/>
    <p:sldId id="306" r:id="rId50"/>
    <p:sldId id="307" r:id="rId51"/>
    <p:sldId id="302" r:id="rId52"/>
    <p:sldId id="301" r:id="rId53"/>
  </p:sldIdLst>
  <p:sldSz cx="18288000" cy="10287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Helvetica Now" panose="020B0604020202020204" charset="-94"/>
      <p:regular r:id="rId58"/>
    </p:embeddedFont>
    <p:embeddedFont>
      <p:font typeface="Helvetica Now Bold" panose="020B0604020202020204" charset="-94"/>
      <p:regular r:id="rId59"/>
    </p:embeddedFont>
    <p:embeddedFont>
      <p:font typeface="Montserrat" panose="00000500000000000000" pitchFamily="2" charset="-94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Public Sans" panose="020B0604020202020204" charset="-94"/>
      <p:regular r:id="rId68"/>
    </p:embeddedFont>
    <p:embeddedFont>
      <p:font typeface="Public Sans Bold" panose="020B0604020202020204" charset="-94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enstitu.gumushane.edu.tr/tezsiz-yuksek-lisans-egitim-s-reci" TargetMode="External"/><Relationship Id="rId13" Type="http://schemas.openxmlformats.org/officeDocument/2006/relationships/hyperlink" Target="https://unip.gumushane.edu.tr/tr/" TargetMode="External"/><Relationship Id="rId3" Type="http://schemas.openxmlformats.org/officeDocument/2006/relationships/hyperlink" Target="https://enstitu.gumushane.edu.tr/akademik-takvim" TargetMode="External"/><Relationship Id="rId7" Type="http://schemas.openxmlformats.org/officeDocument/2006/relationships/hyperlink" Target="https://obs.gumushane.edu.tr/oibs/ina_app/" TargetMode="External"/><Relationship Id="rId12" Type="http://schemas.openxmlformats.org/officeDocument/2006/relationships/hyperlink" Target="https://enstitu.gumushane.edu.tr/media/uploads/images/SSS/sss-202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stitu.gumushane.edu.tr/mevzuat" TargetMode="External"/><Relationship Id="rId11" Type="http://schemas.openxmlformats.org/officeDocument/2006/relationships/hyperlink" Target="https://enstitu.gumushane.edu.tr/is-aki-semasi" TargetMode="External"/><Relationship Id="rId5" Type="http://schemas.openxmlformats.org/officeDocument/2006/relationships/hyperlink" Target="https://enstitu.gumushane.edu.tr/formlar" TargetMode="External"/><Relationship Id="rId15" Type="http://schemas.openxmlformats.org/officeDocument/2006/relationships/image" Target="../media/image36.png"/><Relationship Id="rId10" Type="http://schemas.openxmlformats.org/officeDocument/2006/relationships/hyperlink" Target="https://enstitu.gumushane.edu.tr/doktora-egitim-sureci" TargetMode="External"/><Relationship Id="rId4" Type="http://schemas.openxmlformats.org/officeDocument/2006/relationships/hyperlink" Target="https://enstitu.gumushane.edu.tr/kilavuzlar" TargetMode="External"/><Relationship Id="rId9" Type="http://schemas.openxmlformats.org/officeDocument/2006/relationships/hyperlink" Target="https://enstitu.gumushane.edu.tr/yuksek-lisans-egitim-s-reci" TargetMode="External"/><Relationship Id="rId14" Type="http://schemas.openxmlformats.org/officeDocument/2006/relationships/hyperlink" Target="https://enstitu.gumushane.edu.tr/iletisi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5B1E0FD-401C-40FE-82F1-159435E7437F}"/>
              </a:ext>
            </a:extLst>
          </p:cNvPr>
          <p:cNvSpPr txBox="1"/>
          <p:nvPr/>
        </p:nvSpPr>
        <p:spPr>
          <a:xfrm>
            <a:off x="3771898" y="4290303"/>
            <a:ext cx="10744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i="0" dirty="0">
                <a:solidFill>
                  <a:srgbClr val="48484C"/>
                </a:solidFill>
                <a:effectLst/>
                <a:latin typeface="Open Sans" panose="020B0606030504020204" pitchFamily="34" charset="0"/>
              </a:rPr>
              <a:t>2025-2026 Güz Yarıyılı</a:t>
            </a:r>
          </a:p>
          <a:p>
            <a:pPr algn="ctr"/>
            <a:r>
              <a:rPr lang="tr-TR" sz="3600" b="1" i="0" dirty="0">
                <a:solidFill>
                  <a:srgbClr val="48484C"/>
                </a:solidFill>
                <a:effectLst/>
                <a:latin typeface="Open Sans" panose="020B0606030504020204" pitchFamily="34" charset="0"/>
              </a:rPr>
              <a:t>Lisansüstü Oryantasyon ve Tanışma Toplantısı</a:t>
            </a:r>
            <a:endParaRPr lang="tr-TR" sz="3600" b="0" i="0" dirty="0">
              <a:solidFill>
                <a:srgbClr val="48484C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9B30BDF9-4E01-4F00-AFBA-913621C8F716}"/>
              </a:ext>
            </a:extLst>
          </p:cNvPr>
          <p:cNvSpPr txBox="1"/>
          <p:nvPr/>
        </p:nvSpPr>
        <p:spPr>
          <a:xfrm>
            <a:off x="3771898" y="6525034"/>
            <a:ext cx="1074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Hoş Geldiniz</a:t>
            </a:r>
            <a:endParaRPr lang="tr-TR" sz="3600" b="0" i="0" dirty="0">
              <a:solidFill>
                <a:srgbClr val="C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2C82508-469A-4977-89D9-F5473E4F25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2947" r="17516" b="35104"/>
          <a:stretch/>
        </p:blipFill>
        <p:spPr>
          <a:xfrm>
            <a:off x="5676898" y="1124141"/>
            <a:ext cx="6934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489669" y="1382001"/>
            <a:ext cx="10039867" cy="6578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7529" lvl="1" indent="-363765" algn="just">
              <a:lnSpc>
                <a:spcPts val="4717"/>
              </a:lnSpc>
              <a:buFont typeface="Arial"/>
              <a:buChar char="•"/>
            </a:pP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Normal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süresini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okuyan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gündüz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öğretim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öğrencileri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katkı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payı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harç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ödemeyeceklerdir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 (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bu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süre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öğrencileri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dört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yarıyıldır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.) Normal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süresini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aşan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harç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ücreti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ödemek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zorundadır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717"/>
              </a:lnSpc>
            </a:pPr>
            <a:endParaRPr lang="en-US" sz="3369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727529" lvl="1" indent="-363765" algn="just">
              <a:lnSpc>
                <a:spcPts val="4717"/>
              </a:lnSpc>
              <a:buFont typeface="Arial"/>
              <a:buChar char="•"/>
            </a:pP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Bir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Yükseköğretim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programına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kayıtlı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iken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ikinci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Yükseköğretim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programına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kayıtlı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katkı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payı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harç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ödeyecektir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 (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fark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etmez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2808" y="2730586"/>
            <a:ext cx="6576820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kaydı yaparken Katkı Payı / Öğrenim Ücreti ödeyecek miyim?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2808" y="714602"/>
            <a:ext cx="977161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Ödemeler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722808" y="7227790"/>
            <a:ext cx="3097939" cy="2211154"/>
          </a:xfrm>
          <a:custGeom>
            <a:avLst/>
            <a:gdLst/>
            <a:ahLst/>
            <a:cxnLst/>
            <a:rect l="l" t="t" r="r" b="b"/>
            <a:pathLst>
              <a:path w="3097939" h="2211154">
                <a:moveTo>
                  <a:pt x="0" y="0"/>
                </a:moveTo>
                <a:lnTo>
                  <a:pt x="3097939" y="0"/>
                </a:lnTo>
                <a:lnTo>
                  <a:pt x="3097939" y="2211154"/>
                </a:lnTo>
                <a:lnTo>
                  <a:pt x="0" y="221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0919" y="2126589"/>
            <a:ext cx="5956204" cy="530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0"/>
              </a:lnSpc>
            </a:pPr>
            <a:r>
              <a:rPr lang="en-US" sz="39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Tezsiz Yüksek Lisans programında alınması gerek tüm dersleri alarak başarılı oldum, sadece dönem projem kaldı. Dönem projesine kayıt yapmak için ücret ödeyecek miyim?</a:t>
            </a:r>
          </a:p>
          <a:p>
            <a:pPr algn="just">
              <a:lnSpc>
                <a:spcPts val="4680"/>
              </a:lnSpc>
            </a:pPr>
            <a:endParaRPr lang="en-US" sz="3900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41129" y="2040864"/>
            <a:ext cx="10039867" cy="537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7"/>
              </a:lnSpc>
              <a:spcBef>
                <a:spcPct val="0"/>
              </a:spcBef>
            </a:pP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Hayır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;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ödenmeyecek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tezsiz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programında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ücreti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kredi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başına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hesaplanarak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alınmaktadır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Sadece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projesi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kalmış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öğrencilerimiz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herhangi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ücret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ödemeyecektir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sürecinde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sadece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projesi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kalmış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kendilerine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çıkan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ücret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Enstitümüzle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iletişime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geçerek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söz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konusu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ücreti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otomasyondan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sildirebilirler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717"/>
              </a:lnSpc>
              <a:spcBef>
                <a:spcPct val="0"/>
              </a:spcBef>
            </a:pPr>
            <a:endParaRPr lang="en-US" sz="33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2808" y="714602"/>
            <a:ext cx="977161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Ödemeler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722808" y="7227790"/>
            <a:ext cx="3097939" cy="2211154"/>
          </a:xfrm>
          <a:custGeom>
            <a:avLst/>
            <a:gdLst/>
            <a:ahLst/>
            <a:cxnLst/>
            <a:rect l="l" t="t" r="r" b="b"/>
            <a:pathLst>
              <a:path w="3097939" h="2211154">
                <a:moveTo>
                  <a:pt x="0" y="0"/>
                </a:moveTo>
                <a:lnTo>
                  <a:pt x="3097939" y="0"/>
                </a:lnTo>
                <a:lnTo>
                  <a:pt x="3097939" y="2211154"/>
                </a:lnTo>
                <a:lnTo>
                  <a:pt x="0" y="221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4548" y="2218596"/>
            <a:ext cx="5831195" cy="47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80"/>
              </a:lnSpc>
              <a:spcBef>
                <a:spcPct val="0"/>
              </a:spcBef>
            </a:pPr>
            <a:r>
              <a:rPr lang="en-US" sz="39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Tezsiz yüksek lisansta alınması gerekli 10 dersi tamamlayamadım eksik kalan dersler için ders kaydı yaparken dönemlik ücretin tamamını mı ödeyeceğim?</a:t>
            </a:r>
          </a:p>
          <a:p>
            <a:pPr marL="0" lvl="0" indent="0" algn="just">
              <a:lnSpc>
                <a:spcPts val="4680"/>
              </a:lnSpc>
              <a:spcBef>
                <a:spcPct val="0"/>
              </a:spcBef>
            </a:pPr>
            <a:endParaRPr lang="en-US" sz="3900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41129" y="2040864"/>
            <a:ext cx="10039867" cy="416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7"/>
              </a:lnSpc>
              <a:spcBef>
                <a:spcPct val="0"/>
              </a:spcBef>
            </a:pP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Hayır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sadece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eksik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kalan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/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ücretini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ödeyeceksiniz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Örneğin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sekiz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dersten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oldunuz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almanız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gereken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iki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kaldı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iki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ücreti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ödeyerek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kaydınızı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yapabileceksiniz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Konu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Enstitümüz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iletişime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geçebilirsiniz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717"/>
              </a:lnSpc>
              <a:spcBef>
                <a:spcPct val="0"/>
              </a:spcBef>
            </a:pPr>
            <a:endParaRPr lang="en-US" sz="33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2808" y="714602"/>
            <a:ext cx="977161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Ödemeler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722808" y="7227790"/>
            <a:ext cx="3097939" cy="2211154"/>
          </a:xfrm>
          <a:custGeom>
            <a:avLst/>
            <a:gdLst/>
            <a:ahLst/>
            <a:cxnLst/>
            <a:rect l="l" t="t" r="r" b="b"/>
            <a:pathLst>
              <a:path w="3097939" h="2211154">
                <a:moveTo>
                  <a:pt x="0" y="0"/>
                </a:moveTo>
                <a:lnTo>
                  <a:pt x="3097939" y="0"/>
                </a:lnTo>
                <a:lnTo>
                  <a:pt x="3097939" y="2211154"/>
                </a:lnTo>
                <a:lnTo>
                  <a:pt x="0" y="221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8246" y="605243"/>
            <a:ext cx="1192592" cy="1192592"/>
          </a:xfrm>
          <a:custGeom>
            <a:avLst/>
            <a:gdLst/>
            <a:ahLst/>
            <a:cxnLst/>
            <a:rect l="l" t="t" r="r" b="b"/>
            <a:pathLst>
              <a:path w="1192592" h="1192592">
                <a:moveTo>
                  <a:pt x="0" y="0"/>
                </a:moveTo>
                <a:lnTo>
                  <a:pt x="1192592" y="0"/>
                </a:lnTo>
                <a:lnTo>
                  <a:pt x="1192592" y="1192592"/>
                </a:lnTo>
                <a:lnTo>
                  <a:pt x="0" y="119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7641129" y="2352458"/>
            <a:ext cx="10344122" cy="294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7"/>
              </a:lnSpc>
              <a:spcBef>
                <a:spcPct val="0"/>
              </a:spcBef>
            </a:pP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programında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geçirilecek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süre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fazla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iki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yarıyıldır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 Bu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süre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Ana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Dallarına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göre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farklılık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göstermekte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olup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bazı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ana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dallarında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bir</a:t>
            </a:r>
            <a:r>
              <a:rPr lang="en-US" sz="33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3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dönem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bazılarında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ise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iki</a:t>
            </a:r>
            <a:r>
              <a:rPr lang="en-US" sz="33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33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dönem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uygulanmaktadır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69234" y="868164"/>
            <a:ext cx="1015793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Süreler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782" y="3086794"/>
            <a:ext cx="6327106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8"/>
              </a:lnSpc>
            </a:pPr>
            <a:r>
              <a:rPr lang="en-US" sz="31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Bilimsel hazırlık süresi ne kadar?</a:t>
            </a:r>
          </a:p>
          <a:p>
            <a:pPr algn="just">
              <a:lnSpc>
                <a:spcPts val="3778"/>
              </a:lnSpc>
            </a:pPr>
            <a:endParaRPr lang="en-US" sz="31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782" y="5591175"/>
            <a:ext cx="6327106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Bilimsel hazırlık programında iken almış olduğum lisansüstü dersler lisansüstünde dönem olarak sayılmakta mı? </a:t>
            </a:r>
          </a:p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Yani Yüksek lisans, doktora mezuniyet süremi kısaltır mı?</a:t>
            </a:r>
          </a:p>
          <a:p>
            <a:pPr algn="just">
              <a:lnSpc>
                <a:spcPts val="4137"/>
              </a:lnSpc>
            </a:pPr>
            <a:endParaRPr lang="en-US" sz="34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41129" y="5914958"/>
            <a:ext cx="10344122" cy="294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7"/>
              </a:lnSpc>
              <a:spcBef>
                <a:spcPct val="0"/>
              </a:spcBef>
            </a:pPr>
            <a:r>
              <a:rPr lang="en-US" sz="33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Hayır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programında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aldığınız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kredi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sayılmakta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olup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süre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programlara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sayılmamaktadır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717"/>
              </a:lnSpc>
              <a:spcBef>
                <a:spcPct val="0"/>
              </a:spcBef>
            </a:pPr>
            <a:endParaRPr lang="en-US" sz="33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41129" y="1509038"/>
            <a:ext cx="10344122" cy="324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7"/>
              </a:lnSpc>
              <a:spcBef>
                <a:spcPct val="0"/>
              </a:spcBef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Tezsiz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programını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tamamlama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süresi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olduğu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programa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ilişkin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verildiği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başlamak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üzere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, her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yaptırıp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yaptırmadığına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bakılmaksızın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iki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yarıyıl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çok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üç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yarıyıldır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Bu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sürenin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sonunda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başarısız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programı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tamamlayamayan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ilişiği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kesilir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6782" y="2428658"/>
            <a:ext cx="5062148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Tezsiz Yüksek Lisansı tamamlama süresi ne kadar?</a:t>
            </a:r>
          </a:p>
          <a:p>
            <a:pPr algn="just">
              <a:lnSpc>
                <a:spcPts val="4137"/>
              </a:lnSpc>
            </a:pPr>
            <a:endParaRPr lang="en-US" sz="34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6335547"/>
            <a:ext cx="5062148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Tezli Yüksek Lisans tamamlama Süresi ne kadar?</a:t>
            </a:r>
          </a:p>
          <a:p>
            <a:pPr algn="just">
              <a:lnSpc>
                <a:spcPts val="4137"/>
              </a:lnSpc>
            </a:pPr>
            <a:endParaRPr lang="en-US" sz="34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41129" y="5536635"/>
            <a:ext cx="10344122" cy="324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97"/>
              </a:lnSpc>
              <a:spcBef>
                <a:spcPct val="0"/>
              </a:spcBef>
            </a:pP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programının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süresi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hazırlıkta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geçen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hariç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olduğu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programa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ilişkin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verildiği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başlamak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üzere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, her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yaptırıp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yaptırmadığına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bakılmaksızın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dört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yarıyıl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olup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, program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çok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altı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yarıyılda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tamamlanır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97"/>
              </a:lnSpc>
              <a:spcBef>
                <a:spcPct val="0"/>
              </a:spcBef>
            </a:pPr>
            <a:endParaRPr lang="en-US" sz="30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8246" y="605243"/>
            <a:ext cx="1192592" cy="1192592"/>
          </a:xfrm>
          <a:custGeom>
            <a:avLst/>
            <a:gdLst/>
            <a:ahLst/>
            <a:cxnLst/>
            <a:rect l="l" t="t" r="r" b="b"/>
            <a:pathLst>
              <a:path w="1192592" h="1192592">
                <a:moveTo>
                  <a:pt x="0" y="0"/>
                </a:moveTo>
                <a:lnTo>
                  <a:pt x="1192592" y="0"/>
                </a:lnTo>
                <a:lnTo>
                  <a:pt x="1192592" y="1192592"/>
                </a:lnTo>
                <a:lnTo>
                  <a:pt x="0" y="119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2269234" y="868164"/>
            <a:ext cx="1015793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Süreler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41129" y="1509038"/>
            <a:ext cx="10344122" cy="324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7"/>
              </a:lnSpc>
              <a:spcBef>
                <a:spcPct val="0"/>
              </a:spcBef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öğrencilerinin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asgari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dersini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tamamlama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süresi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4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4.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yarıyıl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sonunda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programın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gerektirdiği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geçemeyen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dersinden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başarısız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ilişiği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kesilir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297"/>
              </a:lnSpc>
              <a:spcBef>
                <a:spcPct val="0"/>
              </a:spcBef>
            </a:pPr>
            <a:endParaRPr lang="en-US" sz="30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6782" y="2428658"/>
            <a:ext cx="5934459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Tezli Yüksek Lisans’ta asgari dersleri ve seminer dersini tamamlama süresi ne kadar?</a:t>
            </a:r>
          </a:p>
          <a:p>
            <a:pPr algn="just">
              <a:lnSpc>
                <a:spcPts val="4137"/>
              </a:lnSpc>
            </a:pPr>
            <a:endParaRPr lang="en-US" sz="34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5707483"/>
            <a:ext cx="5934459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kaydı yapmayarak eğitim öğretime devam etmediğim dönem azami süreden sayılır mı?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71345" y="5722226"/>
            <a:ext cx="10413907" cy="216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97"/>
              </a:lnSpc>
              <a:spcBef>
                <a:spcPct val="0"/>
              </a:spcBef>
            </a:pP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Ev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et,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azami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süreler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yarıyıl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kaydı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yapılıp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yapılmadığına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bakılmaksızın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tarihinden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itibaren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hesaplanmaktadır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97"/>
              </a:lnSpc>
              <a:spcBef>
                <a:spcPct val="0"/>
              </a:spcBef>
            </a:pPr>
            <a:endParaRPr lang="en-US" sz="30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8246" y="605243"/>
            <a:ext cx="1192592" cy="1192592"/>
          </a:xfrm>
          <a:custGeom>
            <a:avLst/>
            <a:gdLst/>
            <a:ahLst/>
            <a:cxnLst/>
            <a:rect l="l" t="t" r="r" b="b"/>
            <a:pathLst>
              <a:path w="1192592" h="1192592">
                <a:moveTo>
                  <a:pt x="0" y="0"/>
                </a:moveTo>
                <a:lnTo>
                  <a:pt x="1192592" y="0"/>
                </a:lnTo>
                <a:lnTo>
                  <a:pt x="1192592" y="1192592"/>
                </a:lnTo>
                <a:lnTo>
                  <a:pt x="0" y="119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2269234" y="868164"/>
            <a:ext cx="1015793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Süreler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96000" y="232211"/>
            <a:ext cx="11389006" cy="897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7"/>
              </a:lnSpc>
            </a:pP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programı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hazırlıkta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geçen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süre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hariç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derecesi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edilenler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kaydolduğu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programa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ilişkin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verildiği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başlamak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üzere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, her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yaptırıp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yaptırmadığına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bakılmaksızın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8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yarıyıl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olup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azami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tamamlama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süresi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12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yarıyıldır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  <a:endParaRPr lang="tr-TR" sz="280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727"/>
              </a:lnSpc>
            </a:pPr>
            <a:endParaRPr lang="en-US" sz="280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727"/>
              </a:lnSpc>
            </a:pP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mezunu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doktoraya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giren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fazla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6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yarıyılda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YL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mezunu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doktoraya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giren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fazla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4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yarıyılda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bitmiş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olması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gerekir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Seminerin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yeterlilik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öncesinde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verilmesi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zorunludur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  <a:endParaRPr lang="tr-TR" sz="280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727"/>
              </a:lnSpc>
            </a:pPr>
            <a:endParaRPr lang="en-US" sz="280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727"/>
              </a:lnSpc>
            </a:pP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derecesi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programına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edilenler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kaydolduğu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programa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ilişkin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verildiği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başlamak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üzere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, her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yaptırıp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yaptırmadığına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bakılmaksızın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10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yarıyıl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olup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azami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tamamlama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süresi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 14 </a:t>
            </a:r>
            <a:r>
              <a:rPr lang="en-US" sz="2800" dirty="0" err="1">
                <a:latin typeface="Public Sans"/>
                <a:ea typeface="Public Sans"/>
                <a:cs typeface="Public Sans"/>
                <a:sym typeface="Public Sans"/>
              </a:rPr>
              <a:t>yarıyıldır</a:t>
            </a:r>
            <a:r>
              <a:rPr lang="en-US" sz="280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4892" y="4316133"/>
            <a:ext cx="4796697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Doktora</a:t>
            </a:r>
            <a:r>
              <a:rPr lang="en-US" sz="34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4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eğitimi</a:t>
            </a:r>
            <a:r>
              <a:rPr lang="en-US" sz="34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4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kaç</a:t>
            </a:r>
            <a:r>
              <a:rPr lang="en-US" sz="34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4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dönemdir</a:t>
            </a:r>
            <a:r>
              <a:rPr lang="en-US" sz="34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?</a:t>
            </a:r>
          </a:p>
          <a:p>
            <a:pPr algn="just">
              <a:lnSpc>
                <a:spcPts val="4137"/>
              </a:lnSpc>
            </a:pPr>
            <a:endParaRPr lang="en-US" sz="3448" b="1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78246" y="605243"/>
            <a:ext cx="1192592" cy="1192592"/>
          </a:xfrm>
          <a:custGeom>
            <a:avLst/>
            <a:gdLst/>
            <a:ahLst/>
            <a:cxnLst/>
            <a:rect l="l" t="t" r="r" b="b"/>
            <a:pathLst>
              <a:path w="1192592" h="1192592">
                <a:moveTo>
                  <a:pt x="0" y="0"/>
                </a:moveTo>
                <a:lnTo>
                  <a:pt x="1192592" y="0"/>
                </a:lnTo>
                <a:lnTo>
                  <a:pt x="1192592" y="1192592"/>
                </a:lnTo>
                <a:lnTo>
                  <a:pt x="0" y="119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269234" y="868164"/>
            <a:ext cx="1015793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Süreler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41129" y="1777801"/>
            <a:ext cx="10344122" cy="3789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7"/>
              </a:lnSpc>
              <a:spcBef>
                <a:spcPct val="0"/>
              </a:spcBef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açılmış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tüm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derslerini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almak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bu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derslerden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olmak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zorundadır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İlgili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alınması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gereken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almayan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almış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oldukları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tüm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derslerden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olamayan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sonunda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ilişiği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kesilir</a:t>
            </a:r>
            <a:endParaRPr lang="en-US" sz="3069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297"/>
              </a:lnSpc>
              <a:spcBef>
                <a:spcPct val="0"/>
              </a:spcBef>
            </a:pPr>
            <a:endParaRPr lang="en-US" sz="30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782" y="2428658"/>
            <a:ext cx="5934459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Bilimsel hazırlık programında verilen tüm dersleri geçmek zorunda mıyım?</a:t>
            </a:r>
          </a:p>
          <a:p>
            <a:pPr algn="just">
              <a:lnSpc>
                <a:spcPts val="4137"/>
              </a:lnSpc>
            </a:pPr>
            <a:endParaRPr lang="en-US" sz="34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782" y="6058734"/>
            <a:ext cx="5193718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7"/>
              </a:lnSpc>
            </a:pPr>
            <a:r>
              <a:rPr lang="en-US" sz="34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Bilimsel hazırlıkta alınan dersler yüksek lisans dersi olarak sayılır mı?</a:t>
            </a:r>
          </a:p>
          <a:p>
            <a:pPr algn="just">
              <a:lnSpc>
                <a:spcPts val="4137"/>
              </a:lnSpc>
            </a:pPr>
            <a:endParaRPr lang="en-US" sz="34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41129" y="5993831"/>
            <a:ext cx="10413907" cy="216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97"/>
              </a:lnSpc>
              <a:spcBef>
                <a:spcPct val="0"/>
              </a:spcBef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Bili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msel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programında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alınması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zorunlu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programını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tamamlamak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gerekli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görülen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yerine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geçemez</a:t>
            </a:r>
            <a:r>
              <a:rPr lang="en-US" sz="30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97"/>
              </a:lnSpc>
              <a:spcBef>
                <a:spcPct val="0"/>
              </a:spcBef>
            </a:pPr>
            <a:endParaRPr lang="en-US" sz="30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202731" y="2361983"/>
            <a:ext cx="10344122" cy="4875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7"/>
              </a:lnSpc>
              <a:spcBef>
                <a:spcPct val="0"/>
              </a:spcBef>
            </a:pP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Evet;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alabilirsiniz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derslerinin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yanı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sıra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anabilim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başkanlığının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Yönetim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Kurulunun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onayı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programa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yönelik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alabilirler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almak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isteyen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15-21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Eylül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2025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tarihleri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arasında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Enstitümüz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formlar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bölümündeki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Alma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Talep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Formu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İçin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formunu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doldurarak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ana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başkanlığına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teslim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etmeleri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gerekmektedir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82" y="2725409"/>
            <a:ext cx="581352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7"/>
              </a:lnSpc>
            </a:pPr>
            <a:r>
              <a:rPr lang="en-US" sz="36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Bilimsel Hazırlıkta bilimsel hazırlık dersleri ile birlikte lisansüstü program dersi de alabilir miyim?</a:t>
            </a:r>
          </a:p>
          <a:p>
            <a:pPr algn="just">
              <a:lnSpc>
                <a:spcPts val="4377"/>
              </a:lnSpc>
            </a:pPr>
            <a:endParaRPr lang="en-US" sz="36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14641" y="1077714"/>
            <a:ext cx="10344122" cy="810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761" lvl="1" indent="-331380" algn="just">
              <a:lnSpc>
                <a:spcPts val="4880"/>
              </a:lnSpc>
              <a:buFont typeface="Arial"/>
              <a:buChar char="•"/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Tezsiz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çok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5 (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beş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seçebilir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(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Projesi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hariç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)</a:t>
            </a:r>
          </a:p>
          <a:p>
            <a:pPr marL="662761" lvl="1" indent="-331380" algn="just">
              <a:lnSpc>
                <a:spcPts val="4880"/>
              </a:lnSpc>
              <a:buFont typeface="Arial"/>
              <a:buChar char="•"/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seçimlerinde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(SEC 101)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seçmeli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açılmış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tüm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görüntülemek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sayfanın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sağ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alt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köşesindeki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tüm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listele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butonunu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tıklayarak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açılmış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tüm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seçmeli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görebilirsiniz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662761" lvl="1" indent="-331380" algn="just">
              <a:lnSpc>
                <a:spcPts val="4880"/>
              </a:lnSpc>
              <a:buFont typeface="Arial"/>
              <a:buChar char="•"/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Öğrencilerimiz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seçimini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yaptıktan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sonra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kaydını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kesinleştir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işlemi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yaparak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kayıtlarını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kesinleştirmek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zorundadır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kaydını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onaylamayan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kaydı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yapmamış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sayılır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662761" lvl="1" indent="-331380" algn="just">
              <a:lnSpc>
                <a:spcPts val="4880"/>
              </a:lnSpc>
              <a:buFont typeface="Arial"/>
              <a:buChar char="•"/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Öğrencilerimiz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birinci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sonra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derslerle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birlikte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projesine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kaydı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yapabilirler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80"/>
              </a:lnSpc>
            </a:pPr>
            <a:endParaRPr lang="en-US" sz="30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2715884"/>
            <a:ext cx="5735219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57"/>
              </a:lnSpc>
            </a:pPr>
            <a:r>
              <a:rPr lang="en-US" sz="35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kaydı yaparken hangi dersleri seçeceğim Ders Kayıt İşlemleri sırasında dikkat etmem gereken hususlar nelerdir?</a:t>
            </a:r>
          </a:p>
          <a:p>
            <a:pPr algn="just">
              <a:lnSpc>
                <a:spcPts val="4257"/>
              </a:lnSpc>
            </a:pPr>
            <a:endParaRPr lang="en-US" sz="35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  <p:txBody>
          <a:bodyPr/>
          <a:lstStyle/>
          <a:p>
            <a:endParaRPr lang="tr-TR" dirty="0"/>
          </a:p>
        </p:txBody>
      </p:sp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5B1E0FD-401C-40FE-82F1-159435E7437F}"/>
              </a:ext>
            </a:extLst>
          </p:cNvPr>
          <p:cNvSpPr txBox="1"/>
          <p:nvPr/>
        </p:nvSpPr>
        <p:spPr>
          <a:xfrm>
            <a:off x="7254236" y="1488348"/>
            <a:ext cx="3779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SUNUM PLANI</a:t>
            </a:r>
            <a:endParaRPr lang="tr-TR" sz="3600" b="0" i="0" dirty="0">
              <a:solidFill>
                <a:srgbClr val="C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9B30BDF9-4E01-4F00-AFBA-913621C8F716}"/>
              </a:ext>
            </a:extLst>
          </p:cNvPr>
          <p:cNvSpPr txBox="1"/>
          <p:nvPr/>
        </p:nvSpPr>
        <p:spPr>
          <a:xfrm>
            <a:off x="4267198" y="2548430"/>
            <a:ext cx="9753600" cy="519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b="1" i="0" strike="noStrike" dirty="0">
                <a:effectLst/>
                <a:latin typeface="Montserrat" panose="00000500000000000000" pitchFamily="2" charset="-94"/>
              </a:rPr>
              <a:t>İlk defa kayıt olan öğrenciler için bilgilendirme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i="0" dirty="0">
                <a:effectLst/>
                <a:latin typeface="Montserrat" panose="00000500000000000000" pitchFamily="2" charset="-94"/>
              </a:rPr>
              <a:t>Lisansüstü harç ve eğitim süreleri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b="1" i="0" dirty="0">
                <a:effectLst/>
                <a:latin typeface="Montserrat" panose="00000500000000000000" pitchFamily="2" charset="-94"/>
              </a:rPr>
              <a:t>Ders seçim süreci ve Danışman Ataması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latin typeface="Montserrat" panose="00000500000000000000" pitchFamily="2" charset="-94"/>
              </a:rPr>
              <a:t>Mezuniyet süreçleri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b="1" i="0" dirty="0">
                <a:effectLst/>
                <a:latin typeface="Montserrat" panose="00000500000000000000" pitchFamily="2" charset="-94"/>
              </a:rPr>
              <a:t>Doktora hakkında genel bilgilendirme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i="0" dirty="0">
                <a:effectLst/>
                <a:latin typeface="Montserrat" panose="00000500000000000000" pitchFamily="2" charset="-94"/>
              </a:rPr>
              <a:t>Tez süreçleri hakkında genel bilgilendirme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b="1" dirty="0">
                <a:latin typeface="Montserrat" panose="00000500000000000000" pitchFamily="2" charset="-94"/>
              </a:rPr>
              <a:t>Kayıt/Kayıt Dondurma ve İlişik kesme süreçleri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tr-TR" sz="2800" i="0" dirty="0">
                <a:effectLst/>
                <a:latin typeface="Montserrat" panose="00000500000000000000" pitchFamily="2" charset="-94"/>
              </a:rPr>
              <a:t>Soru-Cev</a:t>
            </a:r>
            <a:r>
              <a:rPr lang="tr-TR" sz="2800" dirty="0">
                <a:latin typeface="Montserrat" panose="00000500000000000000" pitchFamily="2" charset="-94"/>
              </a:rPr>
              <a:t>ap</a:t>
            </a:r>
            <a:endParaRPr lang="tr-TR" sz="2800" i="0" dirty="0">
              <a:effectLst/>
              <a:latin typeface="Montserrat" panose="00000500000000000000" pitchFamily="2" charset="-94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2C82508-469A-4977-89D9-F5473E4F25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2947" r="17516" b="35104"/>
          <a:stretch/>
        </p:blipFill>
        <p:spPr>
          <a:xfrm>
            <a:off x="533400" y="297562"/>
            <a:ext cx="4305302" cy="15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14641" y="1077714"/>
            <a:ext cx="10344122" cy="430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80"/>
              </a:lnSpc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Enstitümüz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zorunlu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Araştırma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Teknikleri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Yayın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Etiği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dersini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program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kaydını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yaptığınız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ilk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başlayarak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alabilirler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Öğrencilerimizin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zorunlu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fark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etmeksizin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Güz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Bahar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) ilk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dört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içerisinde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defa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alıp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olmaları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yeterlidir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80"/>
              </a:lnSpc>
            </a:pPr>
            <a:endParaRPr lang="en-US" sz="30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2275168"/>
            <a:ext cx="5735219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Enstitü zorunlu dersi olan Bilimsel Araştırma Teknikleri ve Yayın Etiği dersini hangi dönemde almam gerekiyor?</a:t>
            </a:r>
          </a:p>
          <a:p>
            <a:pPr algn="just">
              <a:lnSpc>
                <a:spcPts val="3897"/>
              </a:lnSpc>
            </a:pPr>
            <a:endParaRPr lang="en-US" sz="32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5628197"/>
            <a:ext cx="5892000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Önceki dönemlerde alarak başarısız olduğum seçmeli dersleri tekrar almak zorunda mıyım?</a:t>
            </a:r>
          </a:p>
          <a:p>
            <a:pPr algn="just">
              <a:lnSpc>
                <a:spcPts val="3897"/>
              </a:lnSpc>
            </a:pPr>
            <a:endParaRPr lang="en-US" sz="32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14641" y="5259544"/>
            <a:ext cx="10344122" cy="368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80"/>
              </a:lnSpc>
            </a:pP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Öğrencilerimiz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önceki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dönemlerde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alarak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başarısız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oldukları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seçmeli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tekrar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alarak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geçmek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zorunda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değildir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 Bu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/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derslerin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yerine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başka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seçmeli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alabilirler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başarısız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oldukları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derslerini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dönemde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tekrar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69" dirty="0" err="1">
                <a:latin typeface="Public Sans"/>
                <a:ea typeface="Public Sans"/>
                <a:cs typeface="Public Sans"/>
                <a:sym typeface="Public Sans"/>
              </a:rPr>
              <a:t>alabilirler</a:t>
            </a:r>
            <a:r>
              <a:rPr lang="en-US" sz="30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80"/>
              </a:lnSpc>
            </a:pPr>
            <a:endParaRPr lang="en-US" sz="30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14641" y="1096764"/>
            <a:ext cx="10344122" cy="317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Bir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dersini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alabilmesi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atamasının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yapılmış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olması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gerekir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atanmamış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yazılamaz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geç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4.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sonuna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dersini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alarak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olmak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zorundadır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4.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sonuna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dersini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geçemeyen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program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kaydı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silinir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82" y="2275168"/>
            <a:ext cx="5735219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Seminer dersini ne zaman almalıyım Seminer dersine yazılmak için herhangi bir şart var mı?</a:t>
            </a:r>
          </a:p>
          <a:p>
            <a:pPr algn="just">
              <a:lnSpc>
                <a:spcPts val="3897"/>
              </a:lnSpc>
            </a:pPr>
            <a:endParaRPr lang="en-US" sz="32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15" y="6442430"/>
            <a:ext cx="5823485" cy="226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15"/>
              </a:lnSpc>
            </a:pPr>
            <a:r>
              <a:rPr lang="en-US" sz="3248" b="1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Öğrenci Tez ve Uzmanlık Alan Dersine ne zaman yazılacaktır?</a:t>
            </a:r>
          </a:p>
          <a:p>
            <a:pPr algn="just">
              <a:lnSpc>
                <a:spcPts val="4515"/>
              </a:lnSpc>
            </a:pPr>
            <a:endParaRPr lang="en-US" sz="3248" b="1" spc="285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14641" y="5199202"/>
            <a:ext cx="10144659" cy="423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yapılmamış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yazılamaz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yapıldığı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takip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başlayarak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istemesi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durumunda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Tez’e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yazılabilir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14641" y="2241425"/>
            <a:ext cx="10344122" cy="157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devam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zorunluluğu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teorik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derslerde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%70,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uygulama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laboratuvar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%80 dir.</a:t>
            </a:r>
          </a:p>
          <a:p>
            <a:pPr algn="just">
              <a:lnSpc>
                <a:spcPts val="4244"/>
              </a:lnSpc>
            </a:pPr>
            <a:endParaRPr lang="en-US" sz="26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2289050"/>
            <a:ext cx="4898962" cy="226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5"/>
              </a:lnSpc>
              <a:spcBef>
                <a:spcPct val="0"/>
              </a:spcBef>
            </a:pPr>
            <a:r>
              <a:rPr lang="en-US" sz="3248" b="1" u="none" strike="noStrike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Lisansüstü derslere devam zorunluluğu var mıdır?</a:t>
            </a:r>
          </a:p>
          <a:p>
            <a:pPr marL="0" lvl="0" indent="0" algn="just">
              <a:lnSpc>
                <a:spcPts val="4515"/>
              </a:lnSpc>
              <a:spcBef>
                <a:spcPct val="0"/>
              </a:spcBef>
            </a:pPr>
            <a:endParaRPr lang="en-US" sz="3248" b="1" u="none" strike="noStrike" spc="285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15" y="6442430"/>
            <a:ext cx="4987228" cy="283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3248" b="1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Öğrenci Tez ve Uzmanlık Alan Dersine ne zaman yazılacaktır?</a:t>
            </a:r>
          </a:p>
          <a:p>
            <a:pPr algn="l">
              <a:lnSpc>
                <a:spcPts val="4515"/>
              </a:lnSpc>
            </a:pPr>
            <a:endParaRPr lang="en-US" sz="3248" b="1" spc="285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14641" y="5199202"/>
            <a:ext cx="10144659" cy="423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yapılmamış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yazılamaz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yapıldığı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takip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başlayarak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istemesi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durumunda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Tez’e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yazılabilir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14641" y="2230783"/>
            <a:ext cx="10344122" cy="157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dönemde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alan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hariç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AKTS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toplamı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fazla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40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olabilir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244"/>
              </a:lnSpc>
            </a:pPr>
            <a:endParaRPr lang="en-US" sz="26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2355725"/>
            <a:ext cx="5735219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Bir dönemde en çok kaç AKTS’lik ders alabilirim?</a:t>
            </a:r>
          </a:p>
          <a:p>
            <a:pPr algn="just">
              <a:lnSpc>
                <a:spcPts val="3897"/>
              </a:lnSpc>
            </a:pPr>
            <a:endParaRPr lang="en-US" sz="32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15" y="6442430"/>
            <a:ext cx="5823485" cy="226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15"/>
              </a:lnSpc>
            </a:pPr>
            <a:r>
              <a:rPr lang="en-US" sz="3248" b="1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Öğrenci Tez ve Uzmanlık Alan Dersine ne zaman yazılacaktır?</a:t>
            </a:r>
          </a:p>
          <a:p>
            <a:pPr algn="just">
              <a:lnSpc>
                <a:spcPts val="4515"/>
              </a:lnSpc>
            </a:pPr>
            <a:endParaRPr lang="en-US" sz="3248" b="1" spc="285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14641" y="5199202"/>
            <a:ext cx="10144659" cy="423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yapılmamış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yazılamaz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yapıldığı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takip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başlayarak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istemesi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durumunda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Tez’e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yazılabilir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14641" y="2230783"/>
            <a:ext cx="10344122" cy="157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dönemde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alan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hariç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AKTS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toplamı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fazla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40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olabilir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244"/>
              </a:lnSpc>
            </a:pPr>
            <a:endParaRPr lang="en-US" sz="26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2355725"/>
            <a:ext cx="5735219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Bir dönemde en çok kaç AKTS’lik ders alabilirim?</a:t>
            </a:r>
          </a:p>
          <a:p>
            <a:pPr algn="just">
              <a:lnSpc>
                <a:spcPts val="3897"/>
              </a:lnSpc>
            </a:pPr>
            <a:endParaRPr lang="en-US" sz="32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15" y="6442430"/>
            <a:ext cx="5823485" cy="226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15"/>
              </a:lnSpc>
            </a:pPr>
            <a:r>
              <a:rPr lang="en-US" sz="3248" b="1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Öğrenci Tez ve Uzmanlık Alan Dersine ne zaman yazılacaktır?</a:t>
            </a:r>
          </a:p>
          <a:p>
            <a:pPr algn="just">
              <a:lnSpc>
                <a:spcPts val="4515"/>
              </a:lnSpc>
            </a:pPr>
            <a:endParaRPr lang="en-US" sz="3248" b="1" spc="285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14641" y="5199202"/>
            <a:ext cx="10144659" cy="423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yapılmamış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yazılamaz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yapıldığı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takip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başlayarak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istemesi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durumunda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Tez’e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yazılabilir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782" y="778943"/>
            <a:ext cx="2211485" cy="1065534"/>
          </a:xfrm>
          <a:custGeom>
            <a:avLst/>
            <a:gdLst/>
            <a:ahLst/>
            <a:cxnLst/>
            <a:rect l="l" t="t" r="r" b="b"/>
            <a:pathLst>
              <a:path w="2211485" h="1065534">
                <a:moveTo>
                  <a:pt x="0" y="0"/>
                </a:moveTo>
                <a:lnTo>
                  <a:pt x="2211484" y="0"/>
                </a:lnTo>
                <a:lnTo>
                  <a:pt x="2211484" y="1065533"/>
                </a:lnTo>
                <a:lnTo>
                  <a:pt x="0" y="1065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14641" y="2230783"/>
            <a:ext cx="10344122" cy="2639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Enstitümüzün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resmi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internet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sayfasındaki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menü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çubuğunda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bulunan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“Ana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Dalları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”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sekmesinin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altında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her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anabilim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dalımıza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ait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resmi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internet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sayfasında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haftalık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programı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yayınlanmaktadır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244"/>
              </a:lnSpc>
            </a:pPr>
            <a:endParaRPr lang="en-US" sz="26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82" y="2355725"/>
            <a:ext cx="5735219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programına nereden ulaşabilirim?</a:t>
            </a:r>
          </a:p>
          <a:p>
            <a:pPr algn="just">
              <a:lnSpc>
                <a:spcPts val="3897"/>
              </a:lnSpc>
            </a:pPr>
            <a:endParaRPr lang="en-US" sz="3248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54246" y="978335"/>
            <a:ext cx="520546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Dersler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114641" y="1096764"/>
            <a:ext cx="10344122" cy="370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Enstitümüzde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“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Kayıt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Yenileme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ve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Derse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Yazılım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”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işlemleri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akademik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takvimde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belirtilen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tarihlerde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gerçekleştirilmelidir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işlemleri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Üniversitemiz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Bilgi</a:t>
            </a:r>
          </a:p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Sistemi’nden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online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yapılacaktır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Ders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kayıtları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için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Enstitümüze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gelinmesine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ya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da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herhangi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bir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evrak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gönderilmesine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gerek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yoktur</a:t>
            </a:r>
            <a:r>
              <a:rPr lang="en-US" sz="2669" b="1" dirty="0">
                <a:latin typeface="Public Sans Bold"/>
                <a:ea typeface="Public Sans Bold"/>
                <a:cs typeface="Public Sans Bold"/>
                <a:sym typeface="Public Sans Bold"/>
              </a:rPr>
              <a:t>.</a:t>
            </a:r>
          </a:p>
          <a:p>
            <a:pPr algn="just">
              <a:lnSpc>
                <a:spcPts val="4244"/>
              </a:lnSpc>
            </a:pPr>
            <a:endParaRPr lang="en-US" sz="2669" b="1" dirty="0"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34789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Kayıtları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0524" y="2040297"/>
            <a:ext cx="5652198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97"/>
              </a:lnSpc>
              <a:spcBef>
                <a:spcPct val="0"/>
              </a:spcBef>
            </a:pPr>
            <a:r>
              <a:rPr lang="en-US" sz="3248" b="1" u="none" strike="noStrike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kayıtlarını hangi tarihler arasında nasıl yapabilirim?</a:t>
            </a:r>
          </a:p>
          <a:p>
            <a:pPr marL="0" lvl="0" indent="0" algn="just">
              <a:lnSpc>
                <a:spcPts val="3897"/>
              </a:lnSpc>
              <a:spcBef>
                <a:spcPct val="0"/>
              </a:spcBef>
            </a:pPr>
            <a:endParaRPr lang="en-US" sz="3248" b="1" u="none" strike="noStrike" spc="285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0524" y="5111471"/>
            <a:ext cx="5555889" cy="290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</a:pPr>
            <a:r>
              <a:rPr lang="en-US" sz="3248" b="1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kayıtlarını yapıp kesinleştirdikten sonra yapmam gereken bir işlem var mı? Ders kayıt onayımı kim yapacak?</a:t>
            </a:r>
          </a:p>
          <a:p>
            <a:pPr algn="just">
              <a:lnSpc>
                <a:spcPts val="3897"/>
              </a:lnSpc>
            </a:pPr>
            <a:endParaRPr lang="en-US" sz="3248" b="1" spc="285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15178" y="5199202"/>
            <a:ext cx="10543586" cy="370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Öğrencilerimiz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kaydını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kesinleştirdikten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sonra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onayının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gerekmektedir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henüz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yapılmamış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onay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işlemleri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Ana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başkanı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yapılacaktır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onaylama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işleminden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sonra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herhangi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değişiklik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yapılması</a:t>
            </a: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isteniyorsa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öğretim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üyesi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irtibata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geçiniz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84192" y="7693119"/>
            <a:ext cx="1995691" cy="1995691"/>
          </a:xfrm>
          <a:custGeom>
            <a:avLst/>
            <a:gdLst/>
            <a:ahLst/>
            <a:cxnLst/>
            <a:rect l="l" t="t" r="r" b="b"/>
            <a:pathLst>
              <a:path w="1995691" h="1995691">
                <a:moveTo>
                  <a:pt x="0" y="0"/>
                </a:moveTo>
                <a:lnTo>
                  <a:pt x="1995691" y="0"/>
                </a:lnTo>
                <a:lnTo>
                  <a:pt x="1995691" y="1995691"/>
                </a:lnTo>
                <a:lnTo>
                  <a:pt x="0" y="1995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014909" y="1313562"/>
            <a:ext cx="10344122" cy="317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403" lvl="1" indent="-288201" algn="just">
              <a:lnSpc>
                <a:spcPts val="4244"/>
              </a:lnSpc>
              <a:buFont typeface="Arial"/>
              <a:buChar char="•"/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açılmış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tüm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seçerek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yapılacaktır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576403" lvl="1" indent="-288201" algn="just">
              <a:lnSpc>
                <a:spcPts val="4244"/>
              </a:lnSpc>
              <a:buFont typeface="Arial"/>
              <a:buChar char="•"/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Öğrencilerimiz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seçimini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yaptıktan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sonra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kaydını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kesinleştir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işlemi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yaparak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kayıtlarını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kesinleştirmek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zorundadır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kaydını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onaylamayan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kaydı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yapmamış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sayılır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08" y="1414073"/>
            <a:ext cx="5652198" cy="351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9"/>
              </a:lnSpc>
            </a:pPr>
            <a:r>
              <a:rPr lang="en-US" sz="32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kaydı yaparken hangi dersleri seçeceğim Ders Kayıt İşlemleri sırasında dikkat etmem gereken hususlar nelerdir?</a:t>
            </a:r>
          </a:p>
          <a:p>
            <a:pPr marL="0" lvl="0" indent="0" algn="just">
              <a:lnSpc>
                <a:spcPts val="1624"/>
              </a:lnSpc>
            </a:pPr>
            <a:endParaRPr lang="en-US" sz="32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63946" y="5199202"/>
            <a:ext cx="9894817" cy="370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bilgi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sistemine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tanımlı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içinden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hangilerinin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seçileceğine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birlikte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karar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verir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Öğrencilerimizin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kayıtları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her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konuda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öncelikli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öğretim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üyesi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görüşmeleri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gerekmektedir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yapılmamış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kayıtları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ana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başkanlığından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bilgi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alabilirler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363" y="5720844"/>
            <a:ext cx="5652198" cy="162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9"/>
              </a:lnSpc>
            </a:pPr>
            <a:r>
              <a:rPr lang="en-US" sz="32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kayıt süreci ile ilgili Nereden bilgi alabilirim ?</a:t>
            </a:r>
          </a:p>
          <a:p>
            <a:pPr marL="0" lvl="0" indent="0" algn="just">
              <a:lnSpc>
                <a:spcPts val="1624"/>
              </a:lnSpc>
            </a:pPr>
            <a:endParaRPr lang="en-US" sz="32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534789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Kayıtları</a:t>
            </a:r>
          </a:p>
        </p:txBody>
      </p:sp>
      <p:sp>
        <p:nvSpPr>
          <p:cNvPr id="12" name="Freeform 12"/>
          <p:cNvSpPr/>
          <p:nvPr/>
        </p:nvSpPr>
        <p:spPr>
          <a:xfrm>
            <a:off x="584192" y="7693119"/>
            <a:ext cx="1995691" cy="1995691"/>
          </a:xfrm>
          <a:custGeom>
            <a:avLst/>
            <a:gdLst/>
            <a:ahLst/>
            <a:cxnLst/>
            <a:rect l="l" t="t" r="r" b="b"/>
            <a:pathLst>
              <a:path w="1995691" h="1995691">
                <a:moveTo>
                  <a:pt x="0" y="0"/>
                </a:moveTo>
                <a:lnTo>
                  <a:pt x="1995691" y="0"/>
                </a:lnTo>
                <a:lnTo>
                  <a:pt x="1995691" y="1995691"/>
                </a:lnTo>
                <a:lnTo>
                  <a:pt x="0" y="1995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192" y="7693119"/>
            <a:ext cx="1995691" cy="1995691"/>
          </a:xfrm>
          <a:custGeom>
            <a:avLst/>
            <a:gdLst/>
            <a:ahLst/>
            <a:cxnLst/>
            <a:rect l="l" t="t" r="r" b="b"/>
            <a:pathLst>
              <a:path w="1995691" h="1995691">
                <a:moveTo>
                  <a:pt x="0" y="0"/>
                </a:moveTo>
                <a:lnTo>
                  <a:pt x="1995691" y="0"/>
                </a:lnTo>
                <a:lnTo>
                  <a:pt x="1995691" y="1995691"/>
                </a:lnTo>
                <a:lnTo>
                  <a:pt x="0" y="1995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14909" y="1313562"/>
            <a:ext cx="10344122" cy="370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Öğrencilerin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yazılması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atamasının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yapılması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gerekir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yapılmamış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yazılamaz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ataması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yapıldığı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takip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eden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dönemden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başlayarak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danışmanın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istemesi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durumunda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Tez’e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yazılabilir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244"/>
              </a:lnSpc>
            </a:pPr>
            <a:endParaRPr lang="en-US" sz="26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65837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Kayıtları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0916" y="1936996"/>
            <a:ext cx="5652198" cy="168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4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Öğ</a:t>
            </a:r>
            <a:r>
              <a:rPr lang="en-US" sz="32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renci Tez ve Uzmanlık Alan Dersine ne zaman yazılacaktır?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4909" y="5402939"/>
            <a:ext cx="10344122" cy="157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266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Hayır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donduran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dondurduğu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/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dönemlerde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kaydı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yapamaz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derslere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devam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edemez</a:t>
            </a:r>
            <a:r>
              <a:rPr lang="en-US" sz="26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endParaRPr lang="en-US" sz="2669" u="none" strike="noStrike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0916" y="5450564"/>
            <a:ext cx="5652198" cy="111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4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Kayıt dondurmuş öğ</a:t>
            </a:r>
            <a:r>
              <a:rPr lang="en-US" sz="32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renci ders kaydı yapacak mı?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192" y="7693119"/>
            <a:ext cx="1995691" cy="1995691"/>
          </a:xfrm>
          <a:custGeom>
            <a:avLst/>
            <a:gdLst/>
            <a:ahLst/>
            <a:cxnLst/>
            <a:rect l="l" t="t" r="r" b="b"/>
            <a:pathLst>
              <a:path w="1995691" h="1995691">
                <a:moveTo>
                  <a:pt x="0" y="0"/>
                </a:moveTo>
                <a:lnTo>
                  <a:pt x="1995691" y="0"/>
                </a:lnTo>
                <a:lnTo>
                  <a:pt x="1995691" y="1995691"/>
                </a:lnTo>
                <a:lnTo>
                  <a:pt x="0" y="1995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32928" y="1329881"/>
            <a:ext cx="12755072" cy="317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4"/>
              </a:lnSpc>
            </a:pP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saydırma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/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muafiyet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başvurusu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akademik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takvimdeki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sürelerde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formlarla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birlikte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nabilim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alı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B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aşkanlığı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'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nayapılır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S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on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altı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yarıyılda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alınan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, diploma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kullanılmamış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müfredata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uygun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dersler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sa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</a:t>
            </a:r>
            <a:r>
              <a:rPr lang="en-US" sz="2669" u="none" dirty="0" err="1">
                <a:latin typeface="Public Sans"/>
                <a:ea typeface="Public Sans"/>
                <a:cs typeface="Public Sans"/>
                <a:sym typeface="Public Sans"/>
              </a:rPr>
              <a:t>ılabilir</a:t>
            </a:r>
            <a:r>
              <a:rPr lang="en-US" sz="2669" u="non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Aktarım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kurul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Yönetim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Kurulu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onayı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şarttır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Transfer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kredi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toplamı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30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AKTS'yi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geçemez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zorunlu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muafiyet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dışındadır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 (Erasmus/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Mevlana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69" dirty="0" err="1">
                <a:latin typeface="Public Sans"/>
                <a:ea typeface="Public Sans"/>
                <a:cs typeface="Public Sans"/>
                <a:sym typeface="Public Sans"/>
              </a:rPr>
              <a:t>hariç</a:t>
            </a:r>
            <a:r>
              <a:rPr lang="en-US" sz="2669" dirty="0">
                <a:latin typeface="Public Sans"/>
                <a:ea typeface="Public Sans"/>
                <a:cs typeface="Public Sans"/>
                <a:sym typeface="Public Sans"/>
              </a:rPr>
              <a:t>.)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65837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Ders Kayıtları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0916" y="1936996"/>
            <a:ext cx="5652198" cy="168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47"/>
              </a:lnSpc>
            </a:pPr>
            <a:r>
              <a:rPr lang="en-US" sz="32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</a:t>
            </a:r>
            <a:r>
              <a:rPr lang="en-US" sz="32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rs saydırma işlemi başvurusu nasıl yapılır?</a:t>
            </a:r>
          </a:p>
          <a:p>
            <a:pPr marL="0" lvl="0" indent="0" algn="l">
              <a:lnSpc>
                <a:spcPts val="4547"/>
              </a:lnSpc>
            </a:pPr>
            <a:endParaRPr lang="en-US" sz="32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2C82508-469A-4977-89D9-F5473E4F2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2947" r="17516" b="35104"/>
          <a:stretch/>
        </p:blipFill>
        <p:spPr>
          <a:xfrm>
            <a:off x="381000" y="313181"/>
            <a:ext cx="2941244" cy="103428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7EFEC0-C6C6-4CB2-BAC2-26DA233EC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" y="2019300"/>
            <a:ext cx="17337024" cy="4873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0680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41521" y="361950"/>
            <a:ext cx="1111395" cy="986364"/>
          </a:xfrm>
          <a:custGeom>
            <a:avLst/>
            <a:gdLst/>
            <a:ahLst/>
            <a:cxnLst/>
            <a:rect l="l" t="t" r="r" b="b"/>
            <a:pathLst>
              <a:path w="1111395" h="986364">
                <a:moveTo>
                  <a:pt x="0" y="0"/>
                </a:moveTo>
                <a:lnTo>
                  <a:pt x="1111395" y="0"/>
                </a:lnTo>
                <a:lnTo>
                  <a:pt x="1111395" y="986364"/>
                </a:lnTo>
                <a:lnTo>
                  <a:pt x="0" y="986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87729" y="904875"/>
            <a:ext cx="10344122" cy="450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8"/>
              </a:lnSpc>
            </a:pPr>
            <a:r>
              <a:rPr lang="en-US" sz="3200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Hayır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; Ana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başkanı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esas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atanıncaya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onaylama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işlemleri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diğer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evrak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işlemlerinin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onayını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yapmaktadır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Esas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atanması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yapılmayan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, Tez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Uzmanlık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Alan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dersine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yazılamaz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. Tez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çalışması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200" dirty="0" err="1">
                <a:latin typeface="Public Sans"/>
                <a:ea typeface="Public Sans"/>
                <a:cs typeface="Public Sans"/>
                <a:sym typeface="Public Sans"/>
              </a:rPr>
              <a:t>yapamaz</a:t>
            </a:r>
            <a:r>
              <a:rPr lang="en-US" sz="320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5088"/>
              </a:lnSpc>
            </a:pPr>
            <a:endParaRPr lang="en-US" sz="320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9065" y="36195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Danışman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065" y="1776035"/>
            <a:ext cx="4710425" cy="226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47"/>
              </a:lnSpc>
              <a:spcBef>
                <a:spcPct val="0"/>
              </a:spcBef>
            </a:pPr>
            <a:r>
              <a:rPr lang="en-US" sz="32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Ana Bilim Dalı Başkanı aynı zamanda benim tez danışmanım mı?</a:t>
            </a:r>
          </a:p>
          <a:p>
            <a:pPr marL="0" lvl="0" indent="0" algn="just">
              <a:lnSpc>
                <a:spcPts val="4547"/>
              </a:lnSpc>
              <a:spcBef>
                <a:spcPct val="0"/>
              </a:spcBef>
            </a:pPr>
            <a:endParaRPr lang="en-US" sz="32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8508" y="5703848"/>
            <a:ext cx="4790982" cy="2260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47"/>
              </a:lnSpc>
              <a:spcBef>
                <a:spcPct val="0"/>
              </a:spcBef>
            </a:pPr>
            <a:r>
              <a:rPr lang="en-US" sz="3248" b="1" u="none" strike="noStrike" spc="285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Hangi durumlarda danışman değişikliği talebinde bulunabilirim?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87729" y="5160530"/>
            <a:ext cx="10871571" cy="377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93"/>
              </a:lnSpc>
              <a:spcBef>
                <a:spcPct val="0"/>
              </a:spcBef>
            </a:pP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öğretim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üyesinin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6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aydan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uzun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süreli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yurt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dışında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görevlendirilmesi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durumunda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yeni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danışmanı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atanır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öğretim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üyesinin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askerlik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görevine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gitmesi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uzun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süreli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sağlık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problemleri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gibi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nedenlerde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danışmanlık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görevi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sonlandırılabilir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Ayrıca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kişisel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sebeplerden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ötürü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mevcut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danışmanın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da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onayını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almak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kaydıyla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değişikliği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talebinde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bulunma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hakkına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0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sahiptir</a:t>
            </a:r>
            <a:r>
              <a:rPr lang="en-US" sz="270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96252" y="3115935"/>
            <a:ext cx="10971971" cy="18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Derslerini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projesini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başarı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tamamlayan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erken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ikinci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dönemin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mezun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olabilir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47830" y="575522"/>
            <a:ext cx="1816453" cy="1773312"/>
          </a:xfrm>
          <a:custGeom>
            <a:avLst/>
            <a:gdLst/>
            <a:ahLst/>
            <a:cxnLst/>
            <a:rect l="l" t="t" r="r" b="b"/>
            <a:pathLst>
              <a:path w="1816453" h="1773312">
                <a:moveTo>
                  <a:pt x="0" y="0"/>
                </a:moveTo>
                <a:lnTo>
                  <a:pt x="1816454" y="0"/>
                </a:lnTo>
                <a:lnTo>
                  <a:pt x="1816454" y="1773313"/>
                </a:lnTo>
                <a:lnTo>
                  <a:pt x="0" y="177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51858" y="2465685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Mezuniyet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804" y="3182610"/>
            <a:ext cx="4546639" cy="265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Tezs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iz Yüksek Lisans programından en erken ne zaman mezun olabilirim?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804" y="6219858"/>
            <a:ext cx="4969754" cy="247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5"/>
              </a:lnSpc>
            </a:pPr>
            <a:r>
              <a:rPr lang="en-US" sz="3050" b="1" spc="167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Tezs</a:t>
            </a:r>
            <a:r>
              <a:rPr lang="en-US" sz="3050" b="1" u="none" strike="noStrike" spc="167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iz Yüksek Lisans programından mezun olmak için en az kaç ders almak zorundayım?</a:t>
            </a:r>
          </a:p>
          <a:p>
            <a:pPr marL="0" lvl="0" indent="0" algn="just">
              <a:lnSpc>
                <a:spcPts val="3965"/>
              </a:lnSpc>
            </a:pPr>
            <a:endParaRPr lang="en-US" sz="3050" b="1" u="none" strike="noStrike" spc="167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96252" y="6124608"/>
            <a:ext cx="10971971" cy="24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Tezsiz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programı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toplam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otuz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krediden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60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AKTS’den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olmamak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kaydıyla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on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dönem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projesi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dersinden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oluşur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58090" y="2215485"/>
            <a:ext cx="10971971" cy="363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öğrencileri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mezuniyet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koşulunu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sağlamak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7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Zorunlu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buna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dahildir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alarak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bütün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derslerinden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zorundadır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Danışman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öğretim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üyesi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alınacak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sayısını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artırabilir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804" y="3182610"/>
            <a:ext cx="4546639" cy="265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Tezl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 Yüksek Lisanstan Mezun Olabilmek için en az kaç ders almam gerekli 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47830" y="575522"/>
            <a:ext cx="1816453" cy="1773312"/>
          </a:xfrm>
          <a:custGeom>
            <a:avLst/>
            <a:gdLst/>
            <a:ahLst/>
            <a:cxnLst/>
            <a:rect l="l" t="t" r="r" b="b"/>
            <a:pathLst>
              <a:path w="1816453" h="1773312">
                <a:moveTo>
                  <a:pt x="0" y="0"/>
                </a:moveTo>
                <a:lnTo>
                  <a:pt x="1816454" y="0"/>
                </a:lnTo>
                <a:lnTo>
                  <a:pt x="1816454" y="1773313"/>
                </a:lnTo>
                <a:lnTo>
                  <a:pt x="0" y="177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51858" y="2465685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Mezuniyet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804" y="6126641"/>
            <a:ext cx="4546639" cy="318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Yüksek Lisans ve Doktora programlarında mezuniyet tarihi olarak hangi tarih baz alınmaktadır?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90" y="6346912"/>
            <a:ext cx="10971971" cy="18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Mezuniyet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tarihi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jüri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komisyonu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imzalı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bez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ciltli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nüshasının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enstitüye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teslim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edildiği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tarihtir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117367" y="442172"/>
            <a:ext cx="10971971" cy="729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programı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derecesi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edilmiş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toplam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21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krediden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eğitim-öğretim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yılı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60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AKTS’den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olmamak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koşuluyla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yedi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adet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izleme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raporu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çalışması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üzere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240 AKTS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kredisinden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oluşur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derecesi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edilmiş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42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kredilik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14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seminer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adet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izleme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raporu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çalışması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üzere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toplam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300 AKTS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kredisinden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oluşur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8801" y="1646966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Do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ktora eğitimini bitirme şartı nedir?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7329" y="895350"/>
            <a:ext cx="10971971" cy="66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programına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derecesiyle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derslerini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seminerlerini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tamamlamak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kaydıyla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beşinci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derecesiyle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edilmiş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yedinci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girmiş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olmalıdır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849"/>
              </a:lnSpc>
            </a:pP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Bir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fazla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iki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girebilir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Belirlenen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döneminde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mazeretsiz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şekilde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girmeyen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durumu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başarısız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değerlendirilir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8801" y="1646966"/>
            <a:ext cx="4546639" cy="105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 zaman yeterlik sınavına girebilirim?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801" y="7516558"/>
            <a:ext cx="3885443" cy="105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7"/>
              </a:lnSpc>
              <a:spcBef>
                <a:spcPct val="0"/>
              </a:spcBef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Etik Kurulu raporunu nereden almalıyım?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7329" y="7371122"/>
            <a:ext cx="10971971" cy="18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9"/>
              </a:lnSpc>
              <a:spcBef>
                <a:spcPct val="0"/>
              </a:spcBef>
            </a:pP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Etik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izni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gerektirecek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çalışmaları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üniversitemiz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etik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kurulundan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verilmeden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önce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etik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izni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alınmalıdır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35862" y="1562100"/>
            <a:ext cx="10971971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;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danışmanın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denetiminde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hazırlanır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anabilim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kurulunda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değerlendirilir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ikinci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anabilim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başkanlıkları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enstitüye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iletilir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40" y="2154524"/>
            <a:ext cx="4546639" cy="212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Yüksek Lisans tez konusunu en geç ne zaman belirlemeliyim?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102870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1440" y="7260596"/>
            <a:ext cx="4243407" cy="105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  <a:spcBef>
                <a:spcPct val="0"/>
              </a:spcBef>
            </a:pP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 savunma sınavına nasıl başvururum?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35862" y="6849741"/>
            <a:ext cx="10971971" cy="18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9"/>
              </a:lnSpc>
              <a:spcBef>
                <a:spcPct val="0"/>
              </a:spcBef>
            </a:pP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internet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sayfasında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yer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iş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akış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şemalarından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“TEZ SÜREÇLERİ”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başlığı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altında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bulunan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süreçleri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inceleyiniz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440" y="4807284"/>
            <a:ext cx="4546639" cy="105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  <a:spcBef>
                <a:spcPct val="0"/>
              </a:spcBef>
            </a:pP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Yeterlik sınavına nasıl başvurabilirim?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35862" y="4701229"/>
            <a:ext cx="10971971" cy="120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9"/>
              </a:lnSpc>
              <a:spcBef>
                <a:spcPct val="0"/>
              </a:spcBef>
            </a:pP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internet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sayfasında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yer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iş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akış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şemalarından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Sınavı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Başvuru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Süreci’ne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bakınız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24600" y="787817"/>
            <a:ext cx="10971971" cy="8553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Tez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savunma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ciltlenmiş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kopyasını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giriş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tarihinden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itibaren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ay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içinde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Enstitüye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teslim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etmek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zorundadırlar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Bir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aylık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sürede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teslim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edemeyen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mazeretini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beyaneden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yazılı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dilekçe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anabilim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başkanlığına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başvurabilirler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endParaRPr lang="tr-TR" sz="305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849"/>
              </a:lnSpc>
            </a:pPr>
            <a:endParaRPr lang="tr-TR" sz="3050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Yönetim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Kurulu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talebi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değerlendirerek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uygun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bulması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halinde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teslim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süresini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fazla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biray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daha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uzatabilir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Bu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koşulları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yerine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getirmeyen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koşulları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yerine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getirinceye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diplomasını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alamaz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haklarından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yararlanamaz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azami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süresinin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dolması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halinde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ilişiği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kesilir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40" y="4182756"/>
            <a:ext cx="4546639" cy="212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ez teslimi süresinde ek süre talebi ne zaman nereye yapılmalıdır?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102870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79794" y="1695920"/>
            <a:ext cx="10971971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programlarında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erken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üçüncü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programlarında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erken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yedinci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bütünleşik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doktorada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erken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dokuzuncu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savunma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girmek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üzere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başvurulabilir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40" y="2182976"/>
            <a:ext cx="4546639" cy="212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Savunma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sınavına en erken ne zaman girebilirim?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102870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1440" y="5917854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öneri formu ne zaman verilir?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79794" y="5010150"/>
            <a:ext cx="10971971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9"/>
              </a:lnSpc>
              <a:spcBef>
                <a:spcPct val="0"/>
              </a:spcBef>
            </a:pP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Tezli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programlarında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önerisinin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geç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ikinci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sonuna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verilmesi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zorunludur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programlarında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ise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sınavında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geç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altı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ay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içinde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savunmasına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girmeleri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zorunludur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156133" y="515846"/>
            <a:ext cx="10971971" cy="485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Tez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savunma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bulunan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tezlerin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Senato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yazım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kılavuzuna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uygunluğu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Müdürlüğü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incelenmektedir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Yazım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inceleme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başvurusu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yapılan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tezlerin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incelenme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sürecinin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takibi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gerekli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bilgilendirmeler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  <a:p>
            <a:pPr algn="just">
              <a:lnSpc>
                <a:spcPts val="4849"/>
              </a:lnSpc>
            </a:pP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tez.enstitu@gumshane.edu.tr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adresi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üzerinden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mail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adresine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yapılmaktadır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40" y="2182976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 Yazım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inceleme süreci nedir?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102870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1440" y="6181558"/>
            <a:ext cx="5196774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7"/>
              </a:lnSpc>
              <a:spcBef>
                <a:spcPct val="0"/>
              </a:spcBef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 öneri formu verdikten sonra YÖK teze tez bilgilerimi nasıl girebilirim?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6133" y="5732602"/>
            <a:ext cx="11103167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9"/>
              </a:lnSpc>
              <a:spcBef>
                <a:spcPct val="0"/>
              </a:spcBef>
            </a:pP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Tez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Yönetim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Kurulu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önerilerini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Yükseköğretim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Kurulu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Ulusal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Merkezine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girmek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zorundadırlar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Ulusal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Merkezi’ne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 E-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Devlet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üzerinden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kimlik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doğrulaması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yapılarak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girilebilmektedir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7329" y="1009677"/>
            <a:ext cx="10971971" cy="181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programlarında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geç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beşinci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yarıyılın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sonuna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başvurulabilir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40" y="1075703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Doktora</a:t>
            </a:r>
            <a:r>
              <a:rPr lang="en-US" sz="30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0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Yeterliğe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ne zaman </a:t>
            </a: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girebilirim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287788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5278" y="5309926"/>
            <a:ext cx="5196774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7"/>
              </a:lnSpc>
              <a:spcBef>
                <a:spcPct val="0"/>
              </a:spcBef>
            </a:pPr>
            <a:r>
              <a:rPr lang="en-US" sz="30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 </a:t>
            </a:r>
            <a:r>
              <a:rPr lang="en-US" sz="30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izleme</a:t>
            </a:r>
            <a:r>
              <a:rPr lang="en-US" sz="30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0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komitesi</a:t>
            </a:r>
            <a:r>
              <a:rPr lang="en-US" sz="30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0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toplantıları</a:t>
            </a:r>
            <a:r>
              <a:rPr lang="en-US" sz="30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ne zaman </a:t>
            </a:r>
            <a:r>
              <a:rPr lang="en-US" sz="3048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yapılır</a:t>
            </a:r>
            <a:r>
              <a:rPr lang="en-US" sz="3048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?</a:t>
            </a:r>
          </a:p>
          <a:p>
            <a:pPr algn="l">
              <a:lnSpc>
                <a:spcPts val="4267"/>
              </a:lnSpc>
              <a:spcBef>
                <a:spcPct val="0"/>
              </a:spcBef>
            </a:pPr>
            <a:endParaRPr lang="en-US" sz="3048" b="1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87329" y="2875900"/>
            <a:ext cx="11103167" cy="628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31"/>
              </a:lnSpc>
              <a:spcBef>
                <a:spcPct val="0"/>
              </a:spcBef>
            </a:pPr>
            <a:r>
              <a:rPr lang="en-US" sz="2850" dirty="0" err="1">
                <a:latin typeface="Public Sans"/>
                <a:ea typeface="Public Sans"/>
                <a:cs typeface="Public Sans"/>
                <a:sym typeface="Public Sans"/>
              </a:rPr>
              <a:t>Yeterlik</a:t>
            </a:r>
            <a:r>
              <a:rPr lang="en-US" sz="28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dirty="0" err="1">
                <a:latin typeface="Public Sans"/>
                <a:ea typeface="Public Sans"/>
                <a:cs typeface="Public Sans"/>
                <a:sym typeface="Public Sans"/>
              </a:rPr>
              <a:t>sınavını</a:t>
            </a:r>
            <a:r>
              <a:rPr lang="en-US" sz="28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dirty="0" err="1">
                <a:latin typeface="Public Sans"/>
                <a:ea typeface="Public Sans"/>
                <a:cs typeface="Public Sans"/>
                <a:sym typeface="Public Sans"/>
              </a:rPr>
              <a:t>geçen</a:t>
            </a:r>
            <a:r>
              <a:rPr lang="en-US" sz="28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dirty="0" err="1">
                <a:latin typeface="Public Sans"/>
                <a:ea typeface="Public Sans"/>
                <a:cs typeface="Public Sans"/>
                <a:sym typeface="Public Sans"/>
              </a:rPr>
              <a:t>öğr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enci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ay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içinde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anabilim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EYK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onayıyla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İzleme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Komitesi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(TİK)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kurulur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. Tez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TİK,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yılda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iki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kez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Ocak-Haziran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Temmuz-Aralık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toplanır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toplantıdan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az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ay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önce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komiteye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yapılan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işlerin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özetini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gelecek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dönemin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planını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içeren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yazılı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rapor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sunar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endParaRPr lang="tr-TR" sz="2850" u="none" strike="noStrike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531"/>
              </a:lnSpc>
              <a:spcBef>
                <a:spcPct val="0"/>
              </a:spcBef>
            </a:pPr>
            <a:endParaRPr lang="tr-TR" sz="2850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>
              <a:lnSpc>
                <a:spcPts val="4531"/>
              </a:lnSpc>
              <a:spcBef>
                <a:spcPct val="0"/>
              </a:spcBef>
            </a:pP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Tez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çalışması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komitece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başarısız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değerlendirilir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Üst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üste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iki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aralıklı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üç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kez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başarısız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bulunan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ilişiği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kesilir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. Tez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savunmasına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başvurana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kadar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altışar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aylık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dönemlerde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izleme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raporu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sunmak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8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zorunludur</a:t>
            </a:r>
            <a:r>
              <a:rPr lang="en-US" sz="28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2C82508-469A-4977-89D9-F5473E4F2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2947" r="17516" b="35104"/>
          <a:stretch/>
        </p:blipFill>
        <p:spPr>
          <a:xfrm>
            <a:off x="1066800" y="3314700"/>
            <a:ext cx="6304818" cy="2217075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1E6D6E11-6076-473E-84C0-D4C98DC72F9B}"/>
              </a:ext>
            </a:extLst>
          </p:cNvPr>
          <p:cNvSpPr txBox="1"/>
          <p:nvPr/>
        </p:nvSpPr>
        <p:spPr>
          <a:xfrm>
            <a:off x="8262960" y="2478083"/>
            <a:ext cx="7391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Open Sans" panose="020B0606030504020204" pitchFamily="34" charset="0"/>
              </a:rPr>
              <a:t>2025-2026 Güz Yarıyılı itibariyle enstitümüzde</a:t>
            </a: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endParaRPr lang="tr-TR" sz="2400" b="1" dirty="0">
              <a:latin typeface="Open Sans" panose="020B0606030504020204" pitchFamily="34" charset="0"/>
            </a:endParaRPr>
          </a:p>
          <a:p>
            <a:pPr algn="ctr"/>
            <a:r>
              <a:rPr lang="tr-TR" sz="2400" b="1" dirty="0">
                <a:latin typeface="Open Sans" panose="020B0606030504020204" pitchFamily="34" charset="0"/>
              </a:rPr>
              <a:t> Lisansüstü eğitim alan öğrenci bulunmaktadır</a:t>
            </a:r>
            <a:endParaRPr lang="tr-TR" sz="24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EA264E0-0FEC-421B-A177-0F2F13BB0926}"/>
              </a:ext>
            </a:extLst>
          </p:cNvPr>
          <p:cNvSpPr txBox="1"/>
          <p:nvPr/>
        </p:nvSpPr>
        <p:spPr>
          <a:xfrm>
            <a:off x="8946390" y="2834985"/>
            <a:ext cx="60245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0" b="1" dirty="0">
                <a:solidFill>
                  <a:srgbClr val="C00000"/>
                </a:solidFill>
                <a:latin typeface="Open Sans" panose="020B0606030504020204" pitchFamily="34" charset="0"/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3176591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156133" y="515846"/>
            <a:ext cx="10971971" cy="485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Tez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savunma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sınavında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başarılı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bulunan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tezlerin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Senato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yazım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kılavuzuna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uygunluğu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Müdürlüğü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incelenmektedir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Yazım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inceleme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başvurusu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yapılan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tezlerin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incelenme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sürecinin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takibi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gerekli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bilgilendirmeler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</a:p>
          <a:p>
            <a:pPr algn="just">
              <a:lnSpc>
                <a:spcPts val="4849"/>
              </a:lnSpc>
            </a:pP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tez.enstitu@gumshane.edu.tr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adresi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üzerinden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mail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adresine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yapılmaktadır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40" y="2182976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 Yazım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inceleme süreci nedir?</a:t>
            </a:r>
          </a:p>
          <a:p>
            <a:pPr marL="0" lvl="0" indent="0" algn="just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102870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1440" y="6181558"/>
            <a:ext cx="5196774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7"/>
              </a:lnSpc>
              <a:spcBef>
                <a:spcPct val="0"/>
              </a:spcBef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Tez öneri formu verdikten sonra YÖK teze tez bilgilerimi nasıl girebilirim?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6133" y="5732602"/>
            <a:ext cx="11103167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9"/>
              </a:lnSpc>
              <a:spcBef>
                <a:spcPct val="0"/>
              </a:spcBef>
            </a:pP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Tez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önerisi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Yönetim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Kurulu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tarafından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tez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önerilerini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Yükseköğretim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Kurulu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Ulusal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Merkezine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girmek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zorundadırlar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Ulusal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Tez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Merkezi’ne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 E-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Devlet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üzerinden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kimlik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doğrulaması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yapılarak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girilebilmektedir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35862" y="1018604"/>
            <a:ext cx="10971971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Bu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konuda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yürürlükteki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Gümüşhane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Üniversitesi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Eğitim-Öğretim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Yönetmeliğine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bakılması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önemle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tavsiye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olunur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Çünkü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belirli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yükümlülüklerin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yerine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getirilmediği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birçok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farklı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durumda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öğrencinin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ilişiği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kesilebilmektedir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849"/>
              </a:lnSpc>
            </a:pPr>
            <a:endParaRPr lang="en-US" sz="30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40" y="1611028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H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angi durumlarda ilişiğim kesilir?</a:t>
            </a:r>
          </a:p>
          <a:p>
            <a:pPr marL="0" lvl="0" indent="0" algn="l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485204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Kayıt</a:t>
            </a:r>
            <a:r>
              <a:rPr lang="en-US" sz="44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4400" b="1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Durumları</a:t>
            </a:r>
            <a:endParaRPr lang="en-US" sz="4400" b="1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1440" y="5027365"/>
            <a:ext cx="4079603" cy="212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67"/>
              </a:lnSpc>
              <a:spcBef>
                <a:spcPct val="0"/>
              </a:spcBef>
            </a:pP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Kayıt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dondurma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(</a:t>
            </a: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yarıyıl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izin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) </a:t>
            </a: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başvurusu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ne zaman </a:t>
            </a: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nereye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  <a:r>
              <a:rPr lang="en-US" sz="3048" b="1" u="none" strike="noStrike" dirty="0" err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yapılır</a:t>
            </a:r>
            <a:r>
              <a:rPr lang="en-US" sz="3048" b="1" u="none" strike="noStrike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35862" y="4400004"/>
            <a:ext cx="10971971" cy="485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9"/>
              </a:lnSpc>
              <a:spcBef>
                <a:spcPct val="0"/>
              </a:spcBef>
            </a:pP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Eğitim-Öğretim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Yönetmeliğinin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28.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maddesinde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sayılan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mazeretlerden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birisine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sahip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Akademik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takvimdeki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sürelere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bağlı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Enstitünün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resmi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internet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sayfasında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yer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alan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formun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imzalı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taranmış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nüshası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mazerete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ilişkin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belge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birlikte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OBS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üzerinden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başvurulabilir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 Ani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öngörülemeyen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durumlarda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ortaya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çıkan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mazeret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akademik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takvime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bağlı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olmaksızın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aynı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usulle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e-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posta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başvuruyapılabilir</a:t>
            </a:r>
            <a:r>
              <a:rPr lang="en-US" sz="3050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73241" y="1562100"/>
            <a:ext cx="10971971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Dilekçe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Kanununa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uygun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yazılan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dilekçe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dilekçenin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açık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anlaşılır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adres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iletişim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bilgisi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bulunması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tarih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imza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atılması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zorunludur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doğrudan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Müdürlüğüne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başvurularak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sildirme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talebinde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bulunulabilir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1440" y="2154524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ayıt sildirme başvurusu nasıl yapılır?</a:t>
            </a:r>
          </a:p>
          <a:p>
            <a:pPr marL="0" lvl="0" indent="0" algn="l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102870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Kayıt Durumları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573241" y="2109763"/>
            <a:ext cx="10971971" cy="303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9"/>
              </a:lnSpc>
            </a:pP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Dilekçe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Kanununa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uygun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yazılan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dilekçe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dilekçenin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açık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anlaşılır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olması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adres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iletişim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bilgisi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bulunması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tarih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imza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atılması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zorunludur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doğrudan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Müdürlüğüne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başvurularak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sildirme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talebinde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050" dirty="0" err="1">
                <a:latin typeface="Public Sans"/>
                <a:ea typeface="Public Sans"/>
                <a:cs typeface="Public Sans"/>
                <a:sym typeface="Public Sans"/>
              </a:rPr>
              <a:t>bulunulabilir</a:t>
            </a:r>
            <a:r>
              <a:rPr lang="en-US" sz="3050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1440" y="2154524"/>
            <a:ext cx="4546639" cy="158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67"/>
              </a:lnSpc>
            </a:pPr>
            <a:r>
              <a:rPr lang="en-US" sz="3048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</a:t>
            </a:r>
            <a:r>
              <a:rPr lang="en-US" sz="3048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ayıt sildirme başvurusu nasıl yapılır?</a:t>
            </a:r>
          </a:p>
          <a:p>
            <a:pPr marL="0" lvl="0" indent="0" algn="l">
              <a:lnSpc>
                <a:spcPts val="4267"/>
              </a:lnSpc>
            </a:pPr>
            <a:endParaRPr lang="en-US" sz="3048" b="1" u="none" strike="noStrike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1440" y="1028700"/>
            <a:ext cx="697630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Kayıt Durumları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820400" y="4320371"/>
            <a:ext cx="7010400" cy="675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tr-TR" sz="44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İnternet Sayfası Tanıtımı</a:t>
            </a:r>
            <a:endParaRPr lang="en-US" sz="4400" b="1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72CA3AC-69A2-4B83-A92F-ABEC792FB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015181"/>
            <a:ext cx="10120200" cy="52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47559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  <p:txBody>
          <a:bodyPr/>
          <a:lstStyle/>
          <a:p>
            <a:r>
              <a:rPr lang="tr-TR" dirty="0"/>
              <a:t>v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067800" y="2995798"/>
            <a:ext cx="7010400" cy="3364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tr-TR" sz="36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Yönetim Sekmesinden</a:t>
            </a:r>
          </a:p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tr-TR" sz="36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İdari Personel Başlığını tıklayarak</a:t>
            </a:r>
          </a:p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Soru ve Görüşleriniz için iletişime geçebilirsiniz. </a:t>
            </a:r>
            <a:endParaRPr lang="en-US" sz="3600" b="1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9DBAF71-4257-4C50-B842-E55A70363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227"/>
          <a:stretch/>
        </p:blipFill>
        <p:spPr>
          <a:xfrm>
            <a:off x="396558" y="3292190"/>
            <a:ext cx="7191932" cy="2731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2CAC50FF-85B4-4452-981C-1E98E727C5A0}"/>
              </a:ext>
            </a:extLst>
          </p:cNvPr>
          <p:cNvCxnSpPr/>
          <p:nvPr/>
        </p:nvCxnSpPr>
        <p:spPr>
          <a:xfrm>
            <a:off x="6096000" y="5372100"/>
            <a:ext cx="281939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sim 13">
            <a:extLst>
              <a:ext uri="{FF2B5EF4-FFF2-40B4-BE49-F238E27FC236}">
                <a16:creationId xmlns:a16="http://schemas.microsoft.com/office/drawing/2014/main" id="{9E2801BC-1CD2-4960-B79E-0A6B6D357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108" y="610727"/>
            <a:ext cx="3043091" cy="8571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9EC9F9D-0F80-4A13-93B5-54D3DED78413}"/>
              </a:ext>
            </a:extLst>
          </p:cNvPr>
          <p:cNvSpPr/>
          <p:nvPr/>
        </p:nvSpPr>
        <p:spPr>
          <a:xfrm>
            <a:off x="3048000" y="4167525"/>
            <a:ext cx="1066800" cy="381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233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  <p:txBody>
          <a:bodyPr/>
          <a:lstStyle/>
          <a:p>
            <a:r>
              <a:rPr lang="tr-TR" dirty="0"/>
              <a:t>v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2CAC50FF-85B4-4452-981C-1E98E727C5A0}"/>
              </a:ext>
            </a:extLst>
          </p:cNvPr>
          <p:cNvCxnSpPr/>
          <p:nvPr/>
        </p:nvCxnSpPr>
        <p:spPr>
          <a:xfrm>
            <a:off x="6096000" y="5372100"/>
            <a:ext cx="281939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8C23E0B-9EA5-49BC-8831-5D7A891FA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69992"/>
            <a:ext cx="17499867" cy="761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9"/>
          <p:cNvSpPr txBox="1"/>
          <p:nvPr/>
        </p:nvSpPr>
        <p:spPr>
          <a:xfrm>
            <a:off x="11963400" y="3200594"/>
            <a:ext cx="5638800" cy="3333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28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Ana Bilim Dalları Sekmesinden Ana Bilim Dalınıza tıklayarak</a:t>
            </a:r>
          </a:p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28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Genel Bilgilere, Öğretim Üyelerinize, Ders ve Sınav Programlarınıza ulaşabilirsiniz.</a:t>
            </a:r>
            <a:endParaRPr lang="en-US" sz="2800" b="1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8A04FC40-02B3-47CC-BD72-3E15D604A870}"/>
              </a:ext>
            </a:extLst>
          </p:cNvPr>
          <p:cNvCxnSpPr>
            <a:cxnSpLocks/>
          </p:cNvCxnSpPr>
          <p:nvPr/>
        </p:nvCxnSpPr>
        <p:spPr>
          <a:xfrm>
            <a:off x="10744200" y="2248464"/>
            <a:ext cx="1676400" cy="11424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47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  <p:txBody>
          <a:bodyPr/>
          <a:lstStyle/>
          <a:p>
            <a:endParaRPr lang="tr-TR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EBC89DC-D6BD-45B1-BF07-314C6773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22" y="852084"/>
            <a:ext cx="17747552" cy="527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9"/>
          <p:cNvSpPr txBox="1"/>
          <p:nvPr/>
        </p:nvSpPr>
        <p:spPr>
          <a:xfrm>
            <a:off x="8153400" y="3291541"/>
            <a:ext cx="9067800" cy="1989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32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Öğrenci Sekmesini tıklayarak</a:t>
            </a:r>
          </a:p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32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Lisansüstü Eğitim Süreçlerinize İlişkin</a:t>
            </a:r>
          </a:p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32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Yol Haritasına ve Tüm Belgelere Ulaşabilirsiniz</a:t>
            </a:r>
            <a:endParaRPr lang="en-US" sz="3200" b="1" dirty="0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2CCE4C36-F03F-4359-A401-9BBD25545BE4}"/>
              </a:ext>
            </a:extLst>
          </p:cNvPr>
          <p:cNvCxnSpPr>
            <a:cxnSpLocks/>
          </p:cNvCxnSpPr>
          <p:nvPr/>
        </p:nvCxnSpPr>
        <p:spPr>
          <a:xfrm>
            <a:off x="11887200" y="2171700"/>
            <a:ext cx="0" cy="10436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18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  <p:txBody>
          <a:bodyPr/>
          <a:lstStyle/>
          <a:p>
            <a:endParaRPr lang="tr-TR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A116AA1-E98C-4A30-8EF0-3A1280F72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86" y="1181100"/>
            <a:ext cx="16833024" cy="5268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9"/>
          <p:cNvSpPr txBox="1"/>
          <p:nvPr/>
        </p:nvSpPr>
        <p:spPr>
          <a:xfrm>
            <a:off x="2209800" y="3512248"/>
            <a:ext cx="15152009" cy="2654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2800" b="1" dirty="0" err="1">
                <a:latin typeface="Helvetica Now Bold"/>
                <a:ea typeface="Helvetica Now Bold"/>
                <a:cs typeface="Helvetica Now Bold"/>
                <a:sym typeface="Helvetica Now Bold"/>
              </a:rPr>
              <a:t>Dökümanlar</a:t>
            </a:r>
            <a:r>
              <a:rPr lang="tr-TR" sz="28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 Sekmesini tıklayarak</a:t>
            </a:r>
          </a:p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28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Başvuru ve Kayıt, Danışman Ataması</a:t>
            </a:r>
          </a:p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2800" b="1" dirty="0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Doktora ve Yüksek Lisans ile ilgili Formlara ulaşabilir</a:t>
            </a:r>
          </a:p>
          <a:p>
            <a:pPr marL="0" lvl="0" indent="0" algn="r">
              <a:lnSpc>
                <a:spcPts val="5280"/>
              </a:lnSpc>
              <a:spcBef>
                <a:spcPct val="0"/>
              </a:spcBef>
            </a:pPr>
            <a:r>
              <a:rPr lang="tr-TR" sz="28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Ayrıca Tez Yazım Kılavuzu ve Proje Yazım Kılavuzunu indirebilirsiniz</a:t>
            </a:r>
            <a:endParaRPr lang="en-US" sz="2800" b="1" dirty="0"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45A2E8A1-B067-4BD4-9E1B-4BB1B850D032}"/>
              </a:ext>
            </a:extLst>
          </p:cNvPr>
          <p:cNvCxnSpPr>
            <a:cxnSpLocks/>
          </p:cNvCxnSpPr>
          <p:nvPr/>
        </p:nvCxnSpPr>
        <p:spPr>
          <a:xfrm>
            <a:off x="14401800" y="2499659"/>
            <a:ext cx="0" cy="10436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54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5475" y="6986287"/>
            <a:ext cx="16947449" cy="1294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tr-TR" sz="28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İnternet sayfamızda KAYAN BANTLARDA (BANNER)</a:t>
            </a:r>
          </a:p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tr-TR" sz="2800" b="1" dirty="0">
                <a:latin typeface="Helvetica Now Bold"/>
                <a:ea typeface="Helvetica Now Bold"/>
                <a:cs typeface="Helvetica Now Bold"/>
                <a:sym typeface="Helvetica Now Bold"/>
              </a:rPr>
              <a:t>ihtiyacınız olacak tüm duyurular ve güncel bilgiler yer almaktadır</a:t>
            </a:r>
            <a:endParaRPr lang="en-US" sz="2800" b="1" dirty="0"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D742148-A7B7-410A-B56E-CA777DB72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3" y="647926"/>
            <a:ext cx="7966987" cy="2273641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85A2F8C1-9423-4F71-A73C-FEEAA1221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66700"/>
            <a:ext cx="8797013" cy="251051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963D9D4-AB89-41EF-9C6F-BEF33B03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3" y="3803447"/>
            <a:ext cx="7966987" cy="2247495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89A9FB72-1DAE-4873-8593-FD9EEFAE35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"/>
          <a:stretch/>
        </p:blipFill>
        <p:spPr>
          <a:xfrm>
            <a:off x="9008196" y="3435481"/>
            <a:ext cx="8459019" cy="26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2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2C82508-469A-4977-89D9-F5473E4F2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2947" r="17516" b="35104"/>
          <a:stretch/>
        </p:blipFill>
        <p:spPr>
          <a:xfrm>
            <a:off x="381000" y="313181"/>
            <a:ext cx="2941244" cy="103428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69358BE-6F29-4C11-925C-7E201D3D5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61866"/>
            <a:ext cx="6010291" cy="8501653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1E6D6E11-6076-473E-84C0-D4C98DC72F9B}"/>
              </a:ext>
            </a:extLst>
          </p:cNvPr>
          <p:cNvSpPr txBox="1"/>
          <p:nvPr/>
        </p:nvSpPr>
        <p:spPr>
          <a:xfrm>
            <a:off x="1645844" y="3101042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Open Sans" panose="020B0606030504020204" pitchFamily="34" charset="0"/>
              </a:rPr>
              <a:t>Lisansüstü Eğitim Enstitüsü</a:t>
            </a:r>
          </a:p>
          <a:p>
            <a:r>
              <a:rPr lang="tr-TR" sz="2400" b="1" dirty="0">
                <a:solidFill>
                  <a:srgbClr val="C00000"/>
                </a:solidFill>
                <a:latin typeface="Open Sans" panose="020B0606030504020204" pitchFamily="34" charset="0"/>
              </a:rPr>
              <a:t>Personel Durumu</a:t>
            </a:r>
            <a:endParaRPr lang="tr-TR" sz="2400" b="0" i="0" dirty="0">
              <a:solidFill>
                <a:srgbClr val="C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D7ECF6E-FC77-4B9E-B716-A67106767549}"/>
              </a:ext>
            </a:extLst>
          </p:cNvPr>
          <p:cNvSpPr txBox="1"/>
          <p:nvPr/>
        </p:nvSpPr>
        <p:spPr>
          <a:xfrm>
            <a:off x="1645844" y="4076700"/>
            <a:ext cx="335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latin typeface="Open Sans" panose="020B0606030504020204" pitchFamily="34" charset="0"/>
              </a:rPr>
              <a:t>1 Müdür</a:t>
            </a:r>
          </a:p>
          <a:p>
            <a:r>
              <a:rPr lang="tr-TR" sz="2400" b="0" i="0" dirty="0">
                <a:effectLst/>
                <a:latin typeface="Open Sans" panose="020B0606030504020204" pitchFamily="34" charset="0"/>
              </a:rPr>
              <a:t>2 Müdür yardımcısı</a:t>
            </a:r>
          </a:p>
          <a:p>
            <a:r>
              <a:rPr lang="tr-TR" sz="2400" dirty="0">
                <a:latin typeface="Open Sans" panose="020B0606030504020204" pitchFamily="34" charset="0"/>
              </a:rPr>
              <a:t>1 Enstitü Sekreteri</a:t>
            </a:r>
          </a:p>
          <a:p>
            <a:r>
              <a:rPr lang="tr-TR" sz="2400" b="0" i="0" dirty="0">
                <a:effectLst/>
                <a:latin typeface="Open Sans" panose="020B0606030504020204" pitchFamily="34" charset="0"/>
              </a:rPr>
              <a:t>1 Şube Müdürü</a:t>
            </a:r>
          </a:p>
          <a:p>
            <a:r>
              <a:rPr lang="tr-TR" sz="2400" dirty="0">
                <a:latin typeface="Open Sans" panose="020B0606030504020204" pitchFamily="34" charset="0"/>
              </a:rPr>
              <a:t>5 Akademik Personel</a:t>
            </a:r>
          </a:p>
          <a:p>
            <a:r>
              <a:rPr lang="tr-TR" sz="2400" b="0" i="0" dirty="0">
                <a:effectLst/>
                <a:latin typeface="Open Sans" panose="020B0606030504020204" pitchFamily="34" charset="0"/>
              </a:rPr>
              <a:t>4 Memur</a:t>
            </a:r>
          </a:p>
          <a:p>
            <a:r>
              <a:rPr lang="tr-TR" sz="2400" dirty="0">
                <a:latin typeface="Open Sans" panose="020B0606030504020204" pitchFamily="34" charset="0"/>
              </a:rPr>
              <a:t>1 İşçi</a:t>
            </a:r>
            <a:endParaRPr lang="tr-TR" sz="2400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56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" y="6903197"/>
            <a:ext cx="18288000" cy="615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tr-TR" sz="2800" dirty="0">
                <a:latin typeface="Montserrat" panose="00000500000000000000" pitchFamily="2" charset="-94"/>
                <a:ea typeface="Helvetica Now Bold"/>
                <a:cs typeface="Helvetica Now Bold"/>
                <a:sym typeface="Helvetica Now Bold"/>
              </a:rPr>
              <a:t>İnternet sayfamızda yer alan </a:t>
            </a:r>
            <a:r>
              <a:rPr lang="tr-TR" sz="2800" b="1" dirty="0">
                <a:latin typeface="Montserrat" panose="00000500000000000000" pitchFamily="2" charset="-94"/>
                <a:ea typeface="Helvetica Now Bold"/>
                <a:cs typeface="Helvetica Now Bold"/>
                <a:sym typeface="Helvetica Now Bold"/>
              </a:rPr>
              <a:t>koyu zeminli </a:t>
            </a:r>
            <a:r>
              <a:rPr lang="tr-TR" sz="2800" dirty="0">
                <a:latin typeface="Montserrat" panose="00000500000000000000" pitchFamily="2" charset="-94"/>
                <a:ea typeface="Helvetica Now Bold"/>
                <a:cs typeface="Helvetica Now Bold"/>
                <a:sym typeface="Helvetica Now Bold"/>
              </a:rPr>
              <a:t>kısımdan da ihtiyacınız olan bilgilere erişebilirsiniz.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4501A82-F7DB-4CA3-80E3-3E9F5AF5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5728"/>
            <a:ext cx="18287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Akademik Takvim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Kılavuzlar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Formlar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Mevzuat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Çevrimiçi Başvuru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Tezsiz Yüksek Lisans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Yüksek Lisans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Doktora</a:t>
            </a:r>
            <a:endParaRPr kumimoji="0" lang="tr-TR" altLang="tr-TR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İş Akış Şeması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ÜNiP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S.S.S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İletişim</a:t>
            </a:r>
            <a:endParaRPr kumimoji="0" lang="tr-TR" altLang="tr-TR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Bağlayıcı: Eğri 6">
            <a:extLst>
              <a:ext uri="{FF2B5EF4-FFF2-40B4-BE49-F238E27FC236}">
                <a16:creationId xmlns:a16="http://schemas.microsoft.com/office/drawing/2014/main" id="{3AC0E2BD-84DD-4807-A112-78F97896BFD8}"/>
              </a:ext>
            </a:extLst>
          </p:cNvPr>
          <p:cNvCxnSpPr>
            <a:cxnSpLocks/>
          </p:cNvCxnSpPr>
          <p:nvPr/>
        </p:nvCxnSpPr>
        <p:spPr>
          <a:xfrm flipV="1">
            <a:off x="762000" y="6362700"/>
            <a:ext cx="1524000" cy="540498"/>
          </a:xfrm>
          <a:prstGeom prst="curvedConnector3">
            <a:avLst>
              <a:gd name="adj1" fmla="val -1567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>
            <a:extLst>
              <a:ext uri="{FF2B5EF4-FFF2-40B4-BE49-F238E27FC236}">
                <a16:creationId xmlns:a16="http://schemas.microsoft.com/office/drawing/2014/main" id="{1D7312CA-0560-467E-A4B2-4AEA9CCA11D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-1282"/>
          <a:stretch/>
        </p:blipFill>
        <p:spPr>
          <a:xfrm>
            <a:off x="2209473" y="382656"/>
            <a:ext cx="13869054" cy="6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42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9B30BDF9-4E01-4F00-AFBA-913621C8F716}"/>
              </a:ext>
            </a:extLst>
          </p:cNvPr>
          <p:cNvSpPr txBox="1"/>
          <p:nvPr/>
        </p:nvSpPr>
        <p:spPr>
          <a:xfrm>
            <a:off x="3771898" y="5094326"/>
            <a:ext cx="1074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  <a:latin typeface="Open Sans" panose="020B0606030504020204" pitchFamily="34" charset="0"/>
              </a:rPr>
              <a:t>Katıldığınız için teşekkür ederiz</a:t>
            </a:r>
            <a:endParaRPr lang="tr-TR" sz="3600" b="0" i="0" dirty="0">
              <a:solidFill>
                <a:srgbClr val="C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2C82508-469A-4977-89D9-F5473E4F25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2947" r="17516" b="35104"/>
          <a:stretch/>
        </p:blipFill>
        <p:spPr>
          <a:xfrm>
            <a:off x="5676898" y="1124141"/>
            <a:ext cx="6934200" cy="24384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748BC6A-FB64-46DD-B970-BE414F74C9B6}"/>
              </a:ext>
            </a:extLst>
          </p:cNvPr>
          <p:cNvSpPr txBox="1"/>
          <p:nvPr/>
        </p:nvSpPr>
        <p:spPr>
          <a:xfrm>
            <a:off x="5880463" y="6240307"/>
            <a:ext cx="6527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i="0" dirty="0">
                <a:effectLst/>
                <a:latin typeface="Open Sans" panose="020B0606030504020204" pitchFamily="34" charset="0"/>
              </a:rPr>
              <a:t>Sorularınız varsa </a:t>
            </a:r>
            <a:r>
              <a:rPr lang="tr-TR" sz="2800" b="1" dirty="0">
                <a:latin typeface="Open Sans" panose="020B0606030504020204" pitchFamily="34" charset="0"/>
              </a:rPr>
              <a:t>cevaplayabiliriz</a:t>
            </a:r>
            <a:endParaRPr lang="tr-TR" sz="2800" b="1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2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5B1E0FD-401C-40FE-82F1-159435E7437F}"/>
              </a:ext>
            </a:extLst>
          </p:cNvPr>
          <p:cNvSpPr txBox="1"/>
          <p:nvPr/>
        </p:nvSpPr>
        <p:spPr>
          <a:xfrm>
            <a:off x="10814781" y="5101499"/>
            <a:ext cx="6527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SORU-CEVAP BÖLÜMÜ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2C82508-469A-4977-89D9-F5473E4F25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2947" r="17516" b="35104"/>
          <a:stretch/>
        </p:blipFill>
        <p:spPr>
          <a:xfrm>
            <a:off x="6775922" y="257429"/>
            <a:ext cx="4736152" cy="166545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E9FF02E-99A4-4ECE-A748-ABDBA206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815499"/>
            <a:ext cx="9411433" cy="55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6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sp>
        <p:nvSpPr>
          <p:cNvPr id="3" name="Freeform 3"/>
          <p:cNvSpPr/>
          <p:nvPr/>
        </p:nvSpPr>
        <p:spPr>
          <a:xfrm rot="568061">
            <a:off x="-538783" y="182365"/>
            <a:ext cx="2403131" cy="2243923"/>
          </a:xfrm>
          <a:custGeom>
            <a:avLst/>
            <a:gdLst/>
            <a:ahLst/>
            <a:cxnLst/>
            <a:rect l="l" t="t" r="r" b="b"/>
            <a:pathLst>
              <a:path w="2403131" h="2243923">
                <a:moveTo>
                  <a:pt x="0" y="0"/>
                </a:moveTo>
                <a:lnTo>
                  <a:pt x="2403131" y="0"/>
                </a:lnTo>
                <a:lnTo>
                  <a:pt x="2403131" y="2243923"/>
                </a:lnTo>
                <a:lnTo>
                  <a:pt x="0" y="2243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41777" y="4592763"/>
            <a:ext cx="8038501" cy="3848432"/>
          </a:xfrm>
          <a:custGeom>
            <a:avLst/>
            <a:gdLst/>
            <a:ahLst/>
            <a:cxnLst/>
            <a:rect l="l" t="t" r="r" b="b"/>
            <a:pathLst>
              <a:path w="8038501" h="3848432">
                <a:moveTo>
                  <a:pt x="0" y="0"/>
                </a:moveTo>
                <a:lnTo>
                  <a:pt x="8038501" y="0"/>
                </a:lnTo>
                <a:lnTo>
                  <a:pt x="8038501" y="3848433"/>
                </a:lnTo>
                <a:lnTo>
                  <a:pt x="0" y="3848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2032534" y="4466325"/>
            <a:ext cx="5007230" cy="5007230"/>
          </a:xfrm>
          <a:custGeom>
            <a:avLst/>
            <a:gdLst/>
            <a:ahLst/>
            <a:cxnLst/>
            <a:rect l="l" t="t" r="r" b="b"/>
            <a:pathLst>
              <a:path w="5007230" h="5007230">
                <a:moveTo>
                  <a:pt x="0" y="0"/>
                </a:moveTo>
                <a:lnTo>
                  <a:pt x="5007229" y="0"/>
                </a:lnTo>
                <a:lnTo>
                  <a:pt x="5007229" y="5007230"/>
                </a:lnTo>
                <a:lnTo>
                  <a:pt x="0" y="50072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2032534" y="1813776"/>
            <a:ext cx="15720988" cy="2437295"/>
            <a:chOff x="0" y="0"/>
            <a:chExt cx="20961318" cy="324972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20961318" cy="559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7"/>
                </a:lnSpc>
              </a:pPr>
              <a:r>
                <a:rPr lang="en-US" sz="2519" b="1">
                  <a:solidFill>
                    <a:srgbClr val="000000"/>
                  </a:solidFill>
                  <a:latin typeface="Helvetica Now Bold"/>
                  <a:ea typeface="Helvetica Now Bold"/>
                  <a:cs typeface="Helvetica Now Bold"/>
                  <a:sym typeface="Helvetica Now Bold"/>
                </a:rPr>
                <a:t>Öğrenci Numaranızı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73306"/>
              <a:ext cx="20961318" cy="559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7"/>
                </a:lnSpc>
              </a:pPr>
              <a:r>
                <a:rPr lang="en-US" sz="2519" b="1">
                  <a:solidFill>
                    <a:srgbClr val="000000"/>
                  </a:solidFill>
                  <a:latin typeface="Helvetica Now Bold"/>
                  <a:ea typeface="Helvetica Now Bold"/>
                  <a:cs typeface="Helvetica Now Bold"/>
                  <a:sym typeface="Helvetica Now Bold"/>
                </a:rPr>
                <a:t>Şifrenizi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97111"/>
              <a:ext cx="20961318" cy="547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86"/>
                </a:lnSpc>
              </a:pPr>
              <a:r>
                <a:rPr lang="en-US" sz="2490">
                  <a:solidFill>
                    <a:srgbClr val="000000"/>
                  </a:solidFill>
                  <a:latin typeface="Helvetica Now"/>
                  <a:ea typeface="Helvetica Now"/>
                  <a:cs typeface="Helvetica Now"/>
                  <a:sym typeface="Helvetica Now"/>
                </a:rPr>
                <a:t>Öğrenci Numara Sorgulama Servisi web sayfasından öğrenebilirsiniz.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118042"/>
              <a:ext cx="20961318" cy="1131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86"/>
                </a:lnSpc>
              </a:pPr>
              <a:r>
                <a:rPr lang="en-US" sz="2490">
                  <a:solidFill>
                    <a:srgbClr val="000000"/>
                  </a:solidFill>
                  <a:latin typeface="Helvetica Now"/>
                  <a:ea typeface="Helvetica Now"/>
                  <a:cs typeface="Helvetica Now"/>
                  <a:sym typeface="Helvetica Now"/>
                </a:rPr>
                <a:t>Öğrenci Bilgi Sistemi web sayfasındaki şifre sıfırla kısmından veya E-Devlet şifreniz ile giriş yaparak sistemden yeni bir şifre oluşturabilirsiniz. Ayrıca sadece E-Devlet şifresi ile de giriş yapabilirsiniz.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37325" y="361950"/>
            <a:ext cx="12122752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Yeni kayıt oldum, öğrenci numaramı ve otomasyona giriş şifremi nasıl öğrenebilirim?</a:t>
            </a:r>
          </a:p>
        </p:txBody>
      </p:sp>
    </p:spTree>
    <p:extLst>
      <p:ext uri="{BB962C8B-B14F-4D97-AF65-F5344CB8AC3E}">
        <p14:creationId xmlns:p14="http://schemas.microsoft.com/office/powerpoint/2010/main" val="286179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640669" cy="9987905"/>
            <a:chOff x="0" y="0"/>
            <a:chExt cx="1748983" cy="2630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983" cy="2630559"/>
            </a:xfrm>
            <a:custGeom>
              <a:avLst/>
              <a:gdLst/>
              <a:ahLst/>
              <a:cxnLst/>
              <a:rect l="l" t="t" r="r" b="b"/>
              <a:pathLst>
                <a:path w="1748983" h="2630559">
                  <a:moveTo>
                    <a:pt x="0" y="0"/>
                  </a:moveTo>
                  <a:lnTo>
                    <a:pt x="1748983" y="0"/>
                  </a:lnTo>
                  <a:lnTo>
                    <a:pt x="1748983" y="2630559"/>
                  </a:lnTo>
                  <a:lnTo>
                    <a:pt x="0" y="2630559"/>
                  </a:lnTo>
                  <a:close/>
                </a:path>
              </a:pathLst>
            </a:custGeom>
            <a:solidFill>
              <a:srgbClr val="F2BEC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983" cy="2668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489669" y="1526453"/>
            <a:ext cx="10060519" cy="595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7"/>
              </a:lnSpc>
              <a:spcBef>
                <a:spcPct val="0"/>
              </a:spcBef>
            </a:pP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doktora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programlarına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edilen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öğrencilere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derecesini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edildikleri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programından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farklı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alanlarda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tamamlayanlar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derecesini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kabul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edildikleri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lisansüstü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aynı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alanda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olduğu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halde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farklı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üniversitede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tamamlayanlara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eksikliklerini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gidermek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amacıyla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bilimsel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programı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uygulanarak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esas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eğitimi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öncesi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hazırlık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dersleri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aldırılan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öğrencidir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 rot="-341017">
            <a:off x="742561" y="4001443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2300" y="1095375"/>
            <a:ext cx="5783451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Bilimsel hazırlık öğrencisi ne demek?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640669" cy="9987905"/>
            <a:chOff x="0" y="0"/>
            <a:chExt cx="1748983" cy="2630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983" cy="2630559"/>
            </a:xfrm>
            <a:custGeom>
              <a:avLst/>
              <a:gdLst/>
              <a:ahLst/>
              <a:cxnLst/>
              <a:rect l="l" t="t" r="r" b="b"/>
              <a:pathLst>
                <a:path w="1748983" h="2630559">
                  <a:moveTo>
                    <a:pt x="0" y="0"/>
                  </a:moveTo>
                  <a:lnTo>
                    <a:pt x="1748983" y="0"/>
                  </a:lnTo>
                  <a:lnTo>
                    <a:pt x="1748983" y="2630559"/>
                  </a:lnTo>
                  <a:lnTo>
                    <a:pt x="0" y="2630559"/>
                  </a:lnTo>
                  <a:close/>
                </a:path>
              </a:pathLst>
            </a:custGeom>
            <a:solidFill>
              <a:srgbClr val="F2BEC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983" cy="2668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489669" y="1526453"/>
            <a:ext cx="10060519" cy="177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7"/>
              </a:lnSpc>
              <a:spcBef>
                <a:spcPct val="0"/>
              </a:spcBef>
            </a:pP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Ana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Bilim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Dallarımız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olduğu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fakülte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yüksekokul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binalarında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hizmet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dirty="0" err="1">
                <a:latin typeface="Public Sans"/>
                <a:ea typeface="Public Sans"/>
                <a:cs typeface="Public Sans"/>
                <a:sym typeface="Public Sans"/>
              </a:rPr>
              <a:t>vermektedir</a:t>
            </a:r>
            <a:r>
              <a:rPr lang="en-US" sz="336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4717"/>
              </a:lnSpc>
              <a:spcBef>
                <a:spcPct val="0"/>
              </a:spcBef>
            </a:pPr>
            <a:endParaRPr lang="en-US" sz="336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2300" y="1095375"/>
            <a:ext cx="5783451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Ana Bilim dalı nerededir?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2300" y="5101946"/>
            <a:ext cx="4635655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Başvurularımı ilk önce nereye yapmalıyım?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89669" y="5420149"/>
            <a:ext cx="10060519" cy="176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17"/>
              </a:lnSpc>
              <a:spcBef>
                <a:spcPct val="0"/>
              </a:spcBef>
            </a:pP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Öğrencilerimizin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ilk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müracaat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yeri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her zaman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için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anabilim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dalı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başkanlığıdır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Doğrudan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Enstitü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Müdürlüğüne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başvuru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3369" u="none" strike="noStrike" dirty="0" err="1">
                <a:latin typeface="Public Sans"/>
                <a:ea typeface="Public Sans"/>
                <a:cs typeface="Public Sans"/>
                <a:sym typeface="Public Sans"/>
              </a:rPr>
              <a:t>yapılamamaktadır</a:t>
            </a:r>
            <a:r>
              <a:rPr lang="en-US" sz="3369" u="none" strike="noStrike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7838"/>
            <a:ext cx="18288000" cy="10659568"/>
          </a:xfrm>
          <a:custGeom>
            <a:avLst/>
            <a:gdLst/>
            <a:ahLst/>
            <a:cxnLst/>
            <a:rect l="l" t="t" r="r" b="b"/>
            <a:pathLst>
              <a:path w="18288000" h="10659568">
                <a:moveTo>
                  <a:pt x="0" y="0"/>
                </a:moveTo>
                <a:lnTo>
                  <a:pt x="18288000" y="0"/>
                </a:lnTo>
                <a:lnTo>
                  <a:pt x="18288000" y="10659567"/>
                </a:lnTo>
                <a:lnTo>
                  <a:pt x="0" y="106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" r="-1092" b="-33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688810"/>
            <a:ext cx="18288000" cy="598190"/>
            <a:chOff x="0" y="0"/>
            <a:chExt cx="4816593" cy="157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7548"/>
            </a:xfrm>
            <a:custGeom>
              <a:avLst/>
              <a:gdLst/>
              <a:ahLst/>
              <a:cxnLst/>
              <a:rect l="l" t="t" r="r" b="b"/>
              <a:pathLst>
                <a:path w="4816592" h="157548">
                  <a:moveTo>
                    <a:pt x="0" y="0"/>
                  </a:moveTo>
                  <a:lnTo>
                    <a:pt x="4816592" y="0"/>
                  </a:lnTo>
                  <a:lnTo>
                    <a:pt x="4816592" y="157548"/>
                  </a:lnTo>
                  <a:lnTo>
                    <a:pt x="0" y="157548"/>
                  </a:lnTo>
                  <a:close/>
                </a:path>
              </a:pathLst>
            </a:custGeom>
            <a:solidFill>
              <a:srgbClr val="CE0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95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54360" y="8782889"/>
            <a:ext cx="1312110" cy="1312110"/>
          </a:xfrm>
          <a:custGeom>
            <a:avLst/>
            <a:gdLst/>
            <a:ahLst/>
            <a:cxnLst/>
            <a:rect l="l" t="t" r="r" b="b"/>
            <a:pathLst>
              <a:path w="1312110" h="1312110">
                <a:moveTo>
                  <a:pt x="0" y="0"/>
                </a:moveTo>
                <a:lnTo>
                  <a:pt x="1312110" y="0"/>
                </a:lnTo>
                <a:lnTo>
                  <a:pt x="1312110" y="1312110"/>
                </a:lnTo>
                <a:lnTo>
                  <a:pt x="0" y="1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2808" y="2190568"/>
            <a:ext cx="5971184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Öğrenim/Harç ücretini nasıl ödeyebilirim?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B8101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89669" y="647927"/>
            <a:ext cx="10039867" cy="891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Ödemeler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Halk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Bankası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Şubelerinden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Halk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Bankası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ATM’lerinden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numarası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birlikte</a:t>
            </a:r>
            <a:endParaRPr lang="en-US" sz="2799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kurumsal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tahsilat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şeklinde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Eğitim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Ödemeleri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başlığı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altındaki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Gümüşhane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Üniversitesi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(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Harç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)"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sekmesinden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yapılabilmektedir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Ayrıca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Halk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Bankası'nın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internet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veya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mobil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bankacılığını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kullanan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"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Ödemeler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/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Vergi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" 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Fatura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ve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Kurum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Ödemeleri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başlığı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altındaki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Eğitim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sekmesini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kullanarak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"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Gümüşhane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Üniversitesi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 (</a:t>
            </a:r>
            <a:r>
              <a:rPr lang="en-US" sz="2799" b="1" dirty="0" err="1">
                <a:latin typeface="Public Sans Bold"/>
                <a:ea typeface="Public Sans Bold"/>
                <a:cs typeface="Public Sans Bold"/>
                <a:sym typeface="Public Sans Bold"/>
              </a:rPr>
              <a:t>Harç</a:t>
            </a:r>
            <a:r>
              <a:rPr lang="en-US" sz="2799" b="1" dirty="0">
                <a:latin typeface="Public Sans Bold"/>
                <a:ea typeface="Public Sans Bold"/>
                <a:cs typeface="Public Sans Bold"/>
                <a:sym typeface="Public Sans Bold"/>
              </a:rPr>
              <a:t>)"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bölümünden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öğrenci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numaraları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ile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birlikte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öğretim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ücretlerini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ödeyebilirler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 dirty="0">
              <a:latin typeface="Public Sans"/>
              <a:ea typeface="Public Sans"/>
              <a:cs typeface="Public Sans"/>
              <a:sym typeface="Public Sans"/>
            </a:endParaRP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Harç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ücretleri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ilgili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akademik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yıl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içerisindeki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güz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ve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bahar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dönemini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kapsamaktadır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Akademik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yıl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değiştikçe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harç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ücretleri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de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güncellenmektedir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. Ara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dönemde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kayıt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yaptıran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öğrenciler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akademik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yıla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bağlı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olarak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ilk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yıl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bu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durumdan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799" dirty="0" err="1">
                <a:latin typeface="Public Sans"/>
                <a:ea typeface="Public Sans"/>
                <a:cs typeface="Public Sans"/>
                <a:sym typeface="Public Sans"/>
              </a:rPr>
              <a:t>etkilenmektedir</a:t>
            </a:r>
            <a:r>
              <a:rPr lang="en-US" sz="2799" dirty="0"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2808" y="714602"/>
            <a:ext cx="9771619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400" b="1" u="none" strike="noStrike">
                <a:solidFill>
                  <a:srgbClr val="B8101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Ödemeler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722808" y="7227790"/>
            <a:ext cx="3097939" cy="2211154"/>
          </a:xfrm>
          <a:custGeom>
            <a:avLst/>
            <a:gdLst/>
            <a:ahLst/>
            <a:cxnLst/>
            <a:rect l="l" t="t" r="r" b="b"/>
            <a:pathLst>
              <a:path w="3097939" h="2211154">
                <a:moveTo>
                  <a:pt x="0" y="0"/>
                </a:moveTo>
                <a:lnTo>
                  <a:pt x="3097939" y="0"/>
                </a:lnTo>
                <a:lnTo>
                  <a:pt x="3097939" y="2211154"/>
                </a:lnTo>
                <a:lnTo>
                  <a:pt x="0" y="221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3451</Words>
  <Application>Microsoft Office PowerPoint</Application>
  <PresentationFormat>Özel</PresentationFormat>
  <Paragraphs>259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2" baseType="lpstr">
      <vt:lpstr>Helvetica Now Bold</vt:lpstr>
      <vt:lpstr>Montserrat</vt:lpstr>
      <vt:lpstr>Public Sans Bold</vt:lpstr>
      <vt:lpstr>Public Sans</vt:lpstr>
      <vt:lpstr>Calibri</vt:lpstr>
      <vt:lpstr>Arial</vt:lpstr>
      <vt:lpstr>Helvetica Now</vt:lpstr>
      <vt:lpstr>Open Sans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Illustrated Sketchy HR Travel FAQ Presentation</dc:title>
  <cp:lastModifiedBy>salih doğru</cp:lastModifiedBy>
  <cp:revision>55</cp:revision>
  <dcterms:created xsi:type="dcterms:W3CDTF">2006-08-16T00:00:00Z</dcterms:created>
  <dcterms:modified xsi:type="dcterms:W3CDTF">2025-10-01T11:05:26Z</dcterms:modified>
  <dc:identifier>DAG0DxJHyzk</dc:identifier>
</cp:coreProperties>
</file>